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50"/>
  </p:notesMasterIdLst>
  <p:sldIdLst>
    <p:sldId id="334" r:id="rId2"/>
    <p:sldId id="257" r:id="rId3"/>
    <p:sldId id="335" r:id="rId4"/>
    <p:sldId id="258" r:id="rId5"/>
    <p:sldId id="259" r:id="rId6"/>
    <p:sldId id="336" r:id="rId7"/>
    <p:sldId id="260" r:id="rId8"/>
    <p:sldId id="337" r:id="rId9"/>
    <p:sldId id="338" r:id="rId10"/>
    <p:sldId id="339" r:id="rId11"/>
    <p:sldId id="340" r:id="rId12"/>
    <p:sldId id="341" r:id="rId13"/>
    <p:sldId id="342"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Lst>
  <p:sldSz cx="12192000" cy="6858000"/>
  <p:notesSz cx="6858000" cy="9144000"/>
  <p:embeddedFontLst>
    <p:embeddedFont>
      <p:font typeface="Cambria" panose="02040503050406030204" pitchFamily="18" charset="0"/>
      <p:regular r:id="rId51"/>
      <p:bold r:id="rId52"/>
      <p:italic r:id="rId53"/>
      <p:boldItalic r:id="rId54"/>
    </p:embeddedFont>
    <p:embeddedFont>
      <p:font typeface="Open Sans" panose="020B0606030504020204" pitchFamily="34" charset="0"/>
      <p:regular r:id="rId55"/>
      <p:bold r:id="rId56"/>
      <p:italic r:id="rId57"/>
      <p:boldItalic r:id="rId58"/>
    </p:embeddedFont>
    <p:embeddedFont>
      <p:font typeface="Proxima Nova" panose="020B060402020202020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3" roundtripDataSignature="AMtx7miDq/7bS0Aoku60+dGQvORZHwqHV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860" y="2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5.fntdata"/><Relationship Id="rId63"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62a763626f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0" name="Google Shape;180;g262a763626f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646951e7b1_0_4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1" name="Google Shape;251;g2646951e7b1_0_47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solidFill>
                <a:srgbClr val="980000"/>
              </a:solidFill>
              <a:latin typeface="Proxima Nova"/>
              <a:ea typeface="Proxima Nova"/>
              <a:cs typeface="Proxima Nova"/>
              <a:sym typeface="Proxima Nova"/>
            </a:endParaRPr>
          </a:p>
          <a:p>
            <a:pPr marL="0" lvl="0" indent="0" algn="l" rtl="0">
              <a:lnSpc>
                <a:spcPct val="100000"/>
              </a:lnSpc>
              <a:spcBef>
                <a:spcPts val="0"/>
              </a:spcBef>
              <a:spcAft>
                <a:spcPts val="0"/>
              </a:spcAft>
              <a:buSzPts val="1100"/>
              <a:buNone/>
            </a:pPr>
            <a:endParaRPr>
              <a:solidFill>
                <a:srgbClr val="980000"/>
              </a:solidFill>
              <a:latin typeface="Proxima Nova"/>
              <a:ea typeface="Proxima Nova"/>
              <a:cs typeface="Proxima Nova"/>
              <a:sym typeface="Proxima Nova"/>
            </a:endParaRPr>
          </a:p>
          <a:p>
            <a:pPr marL="0" lvl="0" indent="0" algn="l" rtl="0">
              <a:lnSpc>
                <a:spcPct val="100000"/>
              </a:lnSpc>
              <a:spcBef>
                <a:spcPts val="0"/>
              </a:spcBef>
              <a:spcAft>
                <a:spcPts val="0"/>
              </a:spcAft>
              <a:buSzPts val="1400"/>
              <a:buNone/>
            </a:pPr>
            <a:endParaRPr>
              <a:solidFill>
                <a:srgbClr val="980000"/>
              </a:solidFill>
              <a:latin typeface="Proxima Nova"/>
              <a:ea typeface="Proxima Nova"/>
              <a:cs typeface="Proxima Nova"/>
              <a:sym typeface="Proxima Nova"/>
            </a:endParaRPr>
          </a:p>
        </p:txBody>
      </p:sp>
      <p:sp>
        <p:nvSpPr>
          <p:cNvPr id="252" name="Google Shape;252;g2646951e7b1_0_47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18</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646951e7b1_0_3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2646951e7b1_0_3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2" name="Google Shape;272;g2646951e7b1_0_39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19</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646951e7b1_0_5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g2646951e7b1_0_5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5" name="Google Shape;285;g2646951e7b1_0_5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20</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646951e7b1_0_5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 name="Google Shape;294;g2646951e7b1_0_5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5" name="Google Shape;295;g2646951e7b1_0_5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21</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646951e7b1_0_5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9" name="Google Shape;309;g2646951e7b1_0_5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0" name="Google Shape;310;g2646951e7b1_0_5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22</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646951e7b1_0_5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9" name="Google Shape;329;g2646951e7b1_0_5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g2646951e7b1_0_55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23</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646951e7b1_0_5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8" name="Google Shape;348;g2646951e7b1_0_58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g2646951e7b1_0_58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24</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646951e7b1_0_6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8" name="Google Shape;368;g2646951e7b1_0_6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9" name="Google Shape;369;g2646951e7b1_0_6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25</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646951e7b1_0_6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7" name="Google Shape;377;g2646951e7b1_0_6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8" name="Google Shape;378;g2646951e7b1_0_6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26</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646951e7b1_0_6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9" name="Google Shape;389;g2646951e7b1_0_6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0" name="Google Shape;390;g2646951e7b1_0_6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27</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646951e7b1_0_4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g2646951e7b1_0_4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9" name="Google Shape;189;g2646951e7b1_0_40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646951e7b1_0_6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1" name="Google Shape;401;g2646951e7b1_0_6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2" name="Google Shape;402;g2646951e7b1_0_65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28</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2646951e7b1_0_6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9" name="Google Shape;409;g2646951e7b1_0_6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400"/>
              <a:buNone/>
            </a:pPr>
            <a:endParaRPr/>
          </a:p>
        </p:txBody>
      </p:sp>
      <p:sp>
        <p:nvSpPr>
          <p:cNvPr id="410" name="Google Shape;410;g2646951e7b1_0_6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29</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646951e7b1_0_6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8" name="Google Shape;418;g2646951e7b1_0_69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400"/>
              <a:buNone/>
            </a:pPr>
            <a:endParaRPr/>
          </a:p>
        </p:txBody>
      </p:sp>
      <p:sp>
        <p:nvSpPr>
          <p:cNvPr id="419" name="Google Shape;419;g2646951e7b1_0_69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30</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646951e7b1_0_6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7" name="Google Shape;427;g2646951e7b1_0_67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8" name="Google Shape;428;g2646951e7b1_0_67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31</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2646951e7b1_0_4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4" name="Google Shape;434;g2646951e7b1_0_4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5" name="Google Shape;435;g2646951e7b1_0_40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32</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646951e7b1_0_3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2" name="Google Shape;442;g2646951e7b1_0_3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3" name="Google Shape;443;g2646951e7b1_0_35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33</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2646951e7b1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5" name="Google Shape;465;g2646951e7b1_0_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6" name="Google Shape;466;g2646951e7b1_0_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34</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646951e7b1_0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5" name="Google Shape;475;g2646951e7b1_0_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6" name="Google Shape;476;g2646951e7b1_0_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35</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2646951e7b1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5" name="Google Shape;485;g2646951e7b1_0_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6" name="Google Shape;486;g2646951e7b1_0_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36</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646951e7b1_0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7" name="Google Shape;497;g2646951e7b1_0_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8" name="Google Shape;498;g2646951e7b1_0_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37</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646951e7b1_0_3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g2646951e7b1_0_37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7" name="Google Shape;197;g2646951e7b1_0_37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646951e7b1_0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6" name="Google Shape;526;g2646951e7b1_0_9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7" name="Google Shape;527;g2646951e7b1_0_9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38</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2646951e7b1_0_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3" name="Google Shape;553;g2646951e7b1_0_1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4" name="Google Shape;554;g2646951e7b1_0_1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39</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2646951e7b1_0_2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8" name="Google Shape;598;g2646951e7b1_0_2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9" name="Google Shape;599;g2646951e7b1_0_20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40</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2646951e7b1_0_2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0" name="Google Shape;610;g2646951e7b1_0_2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1" name="Google Shape;611;g2646951e7b1_0_2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41</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2646951e7b1_0_2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0" name="Google Shape;620;g2646951e7b1_0_2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1" name="Google Shape;621;g2646951e7b1_0_26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42</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2646951e7b1_0_2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0" name="Google Shape;630;g2646951e7b1_0_2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1" name="Google Shape;631;g2646951e7b1_0_27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43</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2646951e7b1_0_2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6" name="Google Shape;656;g2646951e7b1_0_2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7" name="Google Shape;657;g2646951e7b1_0_29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44</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2646951e7b1_0_3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7" name="Google Shape;667;g2646951e7b1_0_3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8" name="Google Shape;668;g2646951e7b1_0_3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45</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2646951e7b1_0_3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7" name="Google Shape;677;g2646951e7b1_0_3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8" name="Google Shape;678;g2646951e7b1_0_3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46</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0" name="Google Shape;690;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a:extLst>
            <a:ext uri="{FF2B5EF4-FFF2-40B4-BE49-F238E27FC236}">
              <a16:creationId xmlns:a16="http://schemas.microsoft.com/office/drawing/2014/main" id="{639E6129-622F-0A6E-41B5-8725460A3B7C}"/>
            </a:ext>
          </a:extLst>
        </p:cNvPr>
        <p:cNvGrpSpPr/>
        <p:nvPr/>
      </p:nvGrpSpPr>
      <p:grpSpPr>
        <a:xfrm>
          <a:off x="0" y="0"/>
          <a:ext cx="0" cy="0"/>
          <a:chOff x="0" y="0"/>
          <a:chExt cx="0" cy="0"/>
        </a:xfrm>
      </p:grpSpPr>
      <p:sp>
        <p:nvSpPr>
          <p:cNvPr id="195" name="Google Shape;195;g2646951e7b1_0_372:notes">
            <a:extLst>
              <a:ext uri="{FF2B5EF4-FFF2-40B4-BE49-F238E27FC236}">
                <a16:creationId xmlns:a16="http://schemas.microsoft.com/office/drawing/2014/main" id="{49D96FBD-7A5A-6EA9-9B5C-3D241B3D9FB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g2646951e7b1_0_372:notes">
            <a:extLst>
              <a:ext uri="{FF2B5EF4-FFF2-40B4-BE49-F238E27FC236}">
                <a16:creationId xmlns:a16="http://schemas.microsoft.com/office/drawing/2014/main" id="{B37ED1BD-EC20-1EE9-7AF9-30B21713F3F7}"/>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7" name="Google Shape;197;g2646951e7b1_0_372:notes">
            <a:extLst>
              <a:ext uri="{FF2B5EF4-FFF2-40B4-BE49-F238E27FC236}">
                <a16:creationId xmlns:a16="http://schemas.microsoft.com/office/drawing/2014/main" id="{10BD02BF-4459-FD53-0DFC-3F52F247771A}"/>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a:t>
            </a:fld>
            <a:endParaRPr/>
          </a:p>
        </p:txBody>
      </p:sp>
    </p:spTree>
    <p:extLst>
      <p:ext uri="{BB962C8B-B14F-4D97-AF65-F5344CB8AC3E}">
        <p14:creationId xmlns:p14="http://schemas.microsoft.com/office/powerpoint/2010/main" val="26419589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24320ba2c0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7" name="Google Shape;697;g24320ba2c0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646951e7b1_0_4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2646951e7b1_0_4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 name="Google Shape;205;g2646951e7b1_0_4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646951e7b1_0_4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g2646951e7b1_0_4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solidFill>
                <a:srgbClr val="980000"/>
              </a:solidFill>
              <a:latin typeface="Proxima Nova"/>
              <a:ea typeface="Proxima Nova"/>
              <a:cs typeface="Proxima Nova"/>
              <a:sym typeface="Proxima Nova"/>
            </a:endParaRPr>
          </a:p>
        </p:txBody>
      </p:sp>
      <p:sp>
        <p:nvSpPr>
          <p:cNvPr id="215" name="Google Shape;215;g2646951e7b1_0_4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14</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646951e7b1_0_4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g2646951e7b1_0_4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solidFill>
                <a:srgbClr val="980000"/>
              </a:solidFill>
              <a:latin typeface="Proxima Nova"/>
              <a:ea typeface="Proxima Nova"/>
              <a:cs typeface="Proxima Nova"/>
              <a:sym typeface="Proxima Nova"/>
            </a:endParaRPr>
          </a:p>
        </p:txBody>
      </p:sp>
      <p:sp>
        <p:nvSpPr>
          <p:cNvPr id="225" name="Google Shape;225;g2646951e7b1_0_4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15</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e5ce6bc3cc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e5ce6bc3cc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g2e5ce6bc3cc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16</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646951e7b1_0_4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 name="Google Shape;241;g2646951e7b1_0_4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solidFill>
                <a:srgbClr val="980000"/>
              </a:solidFill>
              <a:latin typeface="Proxima Nova"/>
              <a:ea typeface="Proxima Nova"/>
              <a:cs typeface="Proxima Nova"/>
              <a:sym typeface="Proxima Nova"/>
            </a:endParaRPr>
          </a:p>
        </p:txBody>
      </p:sp>
      <p:sp>
        <p:nvSpPr>
          <p:cNvPr id="242" name="Google Shape;242;g2646951e7b1_0_4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17</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Introduction">
  <p:cSld name="Introduction">
    <p:spTree>
      <p:nvGrpSpPr>
        <p:cNvPr id="1" name="Shape 20"/>
        <p:cNvGrpSpPr/>
        <p:nvPr/>
      </p:nvGrpSpPr>
      <p:grpSpPr>
        <a:xfrm>
          <a:off x="0" y="0"/>
          <a:ext cx="0" cy="0"/>
          <a:chOff x="0" y="0"/>
          <a:chExt cx="0" cy="0"/>
        </a:xfrm>
      </p:grpSpPr>
      <p:pic>
        <p:nvPicPr>
          <p:cNvPr id="21" name="Google Shape;21;p7" descr="BITS Pilani logo"/>
          <p:cNvPicPr preferRelativeResize="0"/>
          <p:nvPr/>
        </p:nvPicPr>
        <p:blipFill rotWithShape="1">
          <a:blip r:embed="rId2">
            <a:alphaModFix/>
          </a:blip>
          <a:srcRect/>
          <a:stretch/>
        </p:blipFill>
        <p:spPr>
          <a:xfrm>
            <a:off x="384175" y="288928"/>
            <a:ext cx="3338739" cy="865907"/>
          </a:xfrm>
          <a:prstGeom prst="rect">
            <a:avLst/>
          </a:prstGeom>
          <a:noFill/>
          <a:ln>
            <a:noFill/>
          </a:ln>
        </p:spPr>
      </p:pic>
      <p:sp>
        <p:nvSpPr>
          <p:cNvPr id="22" name="Google Shape;22;p7"/>
          <p:cNvSpPr txBox="1">
            <a:spLocks noGrp="1"/>
          </p:cNvSpPr>
          <p:nvPr>
            <p:ph type="title"/>
          </p:nvPr>
        </p:nvSpPr>
        <p:spPr>
          <a:xfrm>
            <a:off x="468449" y="1671639"/>
            <a:ext cx="6005400" cy="6531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3200"/>
              <a:buFont typeface="Calibri"/>
              <a:buNone/>
              <a:defRPr sz="3200"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3" name="Google Shape;23;p7"/>
          <p:cNvSpPr txBox="1">
            <a:spLocks noGrp="1"/>
          </p:cNvSpPr>
          <p:nvPr>
            <p:ph type="body" idx="1"/>
          </p:nvPr>
        </p:nvSpPr>
        <p:spPr>
          <a:xfrm>
            <a:off x="1362075" y="2586447"/>
            <a:ext cx="6005400" cy="3304800"/>
          </a:xfrm>
          <a:prstGeom prst="rect">
            <a:avLst/>
          </a:prstGeom>
          <a:noFill/>
          <a:ln>
            <a:noFill/>
          </a:ln>
        </p:spPr>
        <p:txBody>
          <a:bodyPr spcFirstLastPara="1" wrap="square" lIns="91425" tIns="45700" rIns="91425" bIns="45700" anchor="t" anchorCtr="0">
            <a:normAutofit/>
          </a:bodyPr>
          <a:lstStyle>
            <a:lvl1pPr marL="457200" lvl="0" indent="-381000" algn="l" rtl="0">
              <a:lnSpc>
                <a:spcPct val="100000"/>
              </a:lnSpc>
              <a:spcBef>
                <a:spcPts val="1000"/>
              </a:spcBef>
              <a:spcAft>
                <a:spcPts val="0"/>
              </a:spcAft>
              <a:buClr>
                <a:schemeClr val="dk1"/>
              </a:buClr>
              <a:buSzPts val="2400"/>
              <a:buFont typeface="Calibri"/>
              <a:buAutoNum type="arabicPeriod"/>
              <a:defRPr sz="2400">
                <a:solidFill>
                  <a:schemeClr val="dk1"/>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4" name="Google Shape;24;p7"/>
          <p:cNvSpPr txBox="1">
            <a:spLocks noGrp="1"/>
          </p:cNvSpPr>
          <p:nvPr>
            <p:ph type="ftr" idx="11"/>
          </p:nvPr>
        </p:nvSpPr>
        <p:spPr>
          <a:xfrm>
            <a:off x="2463800" y="6356350"/>
            <a:ext cx="34797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5" name="Google Shape;25;p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6" name="Google Shape;26;p7"/>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4</a:t>
            </a:r>
            <a:r>
              <a:rPr lang="en-US" sz="800">
                <a:solidFill>
                  <a:srgbClr val="000000"/>
                </a:solidFill>
              </a:rPr>
              <a:t>:</a:t>
            </a:r>
            <a:r>
              <a:rPr lang="en-US" sz="800"/>
              <a:t> Edge and Line Detection</a:t>
            </a:r>
            <a:endParaRPr sz="800">
              <a:solidFill>
                <a:srgbClr val="000000"/>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eam Slide 4 People">
  <p:cSld name="Team Slide 4 People">
    <p:bg>
      <p:bgPr>
        <a:solidFill>
          <a:schemeClr val="lt1"/>
        </a:solidFill>
        <a:effectLst/>
      </p:bgPr>
    </p:bg>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1228567" y="373362"/>
            <a:ext cx="10462800" cy="12987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4" name="Google Shape;84;p14"/>
          <p:cNvSpPr>
            <a:spLocks noGrp="1"/>
          </p:cNvSpPr>
          <p:nvPr>
            <p:ph type="pic" idx="2"/>
          </p:nvPr>
        </p:nvSpPr>
        <p:spPr>
          <a:xfrm>
            <a:off x="1487181" y="2886074"/>
            <a:ext cx="1845600" cy="1845600"/>
          </a:xfrm>
          <a:prstGeom prst="rect">
            <a:avLst/>
          </a:prstGeom>
          <a:solidFill>
            <a:srgbClr val="F2F2F2"/>
          </a:solidFill>
          <a:ln>
            <a:noFill/>
          </a:ln>
        </p:spPr>
      </p:sp>
      <p:sp>
        <p:nvSpPr>
          <p:cNvPr id="85" name="Google Shape;85;p14"/>
          <p:cNvSpPr txBox="1">
            <a:spLocks noGrp="1"/>
          </p:cNvSpPr>
          <p:nvPr>
            <p:ph type="body" idx="1"/>
          </p:nvPr>
        </p:nvSpPr>
        <p:spPr>
          <a:xfrm>
            <a:off x="1228568" y="5084524"/>
            <a:ext cx="23178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86" name="Google Shape;86;p14"/>
          <p:cNvSpPr txBox="1">
            <a:spLocks noGrp="1"/>
          </p:cNvSpPr>
          <p:nvPr>
            <p:ph type="body" idx="3"/>
          </p:nvPr>
        </p:nvSpPr>
        <p:spPr>
          <a:xfrm>
            <a:off x="1487181" y="5464114"/>
            <a:ext cx="18456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87" name="Google Shape;87;p14"/>
          <p:cNvSpPr>
            <a:spLocks noGrp="1"/>
          </p:cNvSpPr>
          <p:nvPr>
            <p:ph type="pic" idx="4"/>
          </p:nvPr>
        </p:nvSpPr>
        <p:spPr>
          <a:xfrm>
            <a:off x="3836914" y="2886074"/>
            <a:ext cx="1845600" cy="1845600"/>
          </a:xfrm>
          <a:prstGeom prst="rect">
            <a:avLst/>
          </a:prstGeom>
          <a:solidFill>
            <a:srgbClr val="F2F2F2"/>
          </a:solidFill>
          <a:ln>
            <a:noFill/>
          </a:ln>
        </p:spPr>
      </p:sp>
      <p:sp>
        <p:nvSpPr>
          <p:cNvPr id="88" name="Google Shape;88;p14"/>
          <p:cNvSpPr txBox="1">
            <a:spLocks noGrp="1"/>
          </p:cNvSpPr>
          <p:nvPr>
            <p:ph type="body" idx="5"/>
          </p:nvPr>
        </p:nvSpPr>
        <p:spPr>
          <a:xfrm>
            <a:off x="3578300" y="5084524"/>
            <a:ext cx="23307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89" name="Google Shape;89;p14"/>
          <p:cNvSpPr txBox="1">
            <a:spLocks noGrp="1"/>
          </p:cNvSpPr>
          <p:nvPr>
            <p:ph type="body" idx="6"/>
          </p:nvPr>
        </p:nvSpPr>
        <p:spPr>
          <a:xfrm>
            <a:off x="3836913" y="5478796"/>
            <a:ext cx="18558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90" name="Google Shape;90;p14"/>
          <p:cNvSpPr>
            <a:spLocks noGrp="1"/>
          </p:cNvSpPr>
          <p:nvPr>
            <p:ph type="pic" idx="7"/>
          </p:nvPr>
        </p:nvSpPr>
        <p:spPr>
          <a:xfrm>
            <a:off x="6327578" y="2886074"/>
            <a:ext cx="1845600" cy="1845600"/>
          </a:xfrm>
          <a:prstGeom prst="rect">
            <a:avLst/>
          </a:prstGeom>
          <a:solidFill>
            <a:srgbClr val="F2F2F2"/>
          </a:solidFill>
          <a:ln>
            <a:noFill/>
          </a:ln>
        </p:spPr>
      </p:sp>
      <p:sp>
        <p:nvSpPr>
          <p:cNvPr id="91" name="Google Shape;91;p14"/>
          <p:cNvSpPr txBox="1">
            <a:spLocks noGrp="1"/>
          </p:cNvSpPr>
          <p:nvPr>
            <p:ph type="body" idx="8"/>
          </p:nvPr>
        </p:nvSpPr>
        <p:spPr>
          <a:xfrm>
            <a:off x="6068964" y="5084524"/>
            <a:ext cx="23178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92" name="Google Shape;92;p14"/>
          <p:cNvSpPr txBox="1">
            <a:spLocks noGrp="1"/>
          </p:cNvSpPr>
          <p:nvPr>
            <p:ph type="body" idx="9"/>
          </p:nvPr>
        </p:nvSpPr>
        <p:spPr>
          <a:xfrm>
            <a:off x="6327577" y="5478796"/>
            <a:ext cx="18456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93" name="Google Shape;93;p14"/>
          <p:cNvSpPr>
            <a:spLocks noGrp="1"/>
          </p:cNvSpPr>
          <p:nvPr>
            <p:ph type="pic" idx="13"/>
          </p:nvPr>
        </p:nvSpPr>
        <p:spPr>
          <a:xfrm>
            <a:off x="8747458" y="2886074"/>
            <a:ext cx="1845600" cy="1845600"/>
          </a:xfrm>
          <a:prstGeom prst="rect">
            <a:avLst/>
          </a:prstGeom>
          <a:solidFill>
            <a:srgbClr val="F2F2F2"/>
          </a:solidFill>
          <a:ln>
            <a:noFill/>
          </a:ln>
        </p:spPr>
      </p:sp>
      <p:sp>
        <p:nvSpPr>
          <p:cNvPr id="94" name="Google Shape;94;p14"/>
          <p:cNvSpPr txBox="1">
            <a:spLocks noGrp="1"/>
          </p:cNvSpPr>
          <p:nvPr>
            <p:ph type="body" idx="14"/>
          </p:nvPr>
        </p:nvSpPr>
        <p:spPr>
          <a:xfrm>
            <a:off x="8488845" y="5084524"/>
            <a:ext cx="23178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95" name="Google Shape;95;p14"/>
          <p:cNvSpPr txBox="1">
            <a:spLocks noGrp="1"/>
          </p:cNvSpPr>
          <p:nvPr>
            <p:ph type="body" idx="15"/>
          </p:nvPr>
        </p:nvSpPr>
        <p:spPr>
          <a:xfrm>
            <a:off x="8747458" y="5464114"/>
            <a:ext cx="18456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96" name="Google Shape;96;p1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7" name="Google Shape;97;p1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98" name="Google Shape;98;p14"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am Slide 8 People">
  <p:cSld name="Team Slide 8 People">
    <p:bg>
      <p:bgPr>
        <a:solidFill>
          <a:schemeClr val="dk1"/>
        </a:solidFill>
        <a:effectLst/>
      </p:bgPr>
    </p:bg>
    <p:spTree>
      <p:nvGrpSpPr>
        <p:cNvPr id="1" name="Shape 99"/>
        <p:cNvGrpSpPr/>
        <p:nvPr/>
      </p:nvGrpSpPr>
      <p:grpSpPr>
        <a:xfrm>
          <a:off x="0" y="0"/>
          <a:ext cx="0" cy="0"/>
          <a:chOff x="0" y="0"/>
          <a:chExt cx="0" cy="0"/>
        </a:xfrm>
      </p:grpSpPr>
      <p:grpSp>
        <p:nvGrpSpPr>
          <p:cNvPr id="100" name="Google Shape;100;p15"/>
          <p:cNvGrpSpPr/>
          <p:nvPr/>
        </p:nvGrpSpPr>
        <p:grpSpPr>
          <a:xfrm>
            <a:off x="0" y="473953"/>
            <a:ext cx="12192000" cy="5621336"/>
            <a:chOff x="0" y="473953"/>
            <a:chExt cx="12192000" cy="5621336"/>
          </a:xfrm>
        </p:grpSpPr>
        <p:pic>
          <p:nvPicPr>
            <p:cNvPr id="101" name="Google Shape;101;p15"/>
            <p:cNvPicPr preferRelativeResize="0"/>
            <p:nvPr/>
          </p:nvPicPr>
          <p:blipFill rotWithShape="1">
            <a:blip r:embed="rId2">
              <a:alphaModFix/>
            </a:blip>
            <a:srcRect/>
            <a:stretch/>
          </p:blipFill>
          <p:spPr>
            <a:xfrm>
              <a:off x="0" y="473953"/>
              <a:ext cx="2057400" cy="1647825"/>
            </a:xfrm>
            <a:prstGeom prst="rect">
              <a:avLst/>
            </a:prstGeom>
            <a:noFill/>
            <a:ln>
              <a:noFill/>
            </a:ln>
          </p:spPr>
        </p:pic>
        <p:pic>
          <p:nvPicPr>
            <p:cNvPr id="102" name="Google Shape;102;p15"/>
            <p:cNvPicPr preferRelativeResize="0"/>
            <p:nvPr/>
          </p:nvPicPr>
          <p:blipFill rotWithShape="1">
            <a:blip r:embed="rId3">
              <a:alphaModFix/>
            </a:blip>
            <a:srcRect/>
            <a:stretch/>
          </p:blipFill>
          <p:spPr>
            <a:xfrm>
              <a:off x="11049000" y="5180889"/>
              <a:ext cx="1143000" cy="914400"/>
            </a:xfrm>
            <a:prstGeom prst="rect">
              <a:avLst/>
            </a:prstGeom>
            <a:noFill/>
            <a:ln>
              <a:noFill/>
            </a:ln>
          </p:spPr>
        </p:pic>
      </p:grpSp>
      <p:sp>
        <p:nvSpPr>
          <p:cNvPr id="103" name="Google Shape;103;p15"/>
          <p:cNvSpPr txBox="1">
            <a:spLocks noGrp="1"/>
          </p:cNvSpPr>
          <p:nvPr>
            <p:ph type="title"/>
          </p:nvPr>
        </p:nvSpPr>
        <p:spPr>
          <a:xfrm>
            <a:off x="1885156" y="892177"/>
            <a:ext cx="8421600" cy="13257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lt1"/>
              </a:buClr>
              <a:buSzPts val="2800"/>
              <a:buFont typeface="Calibri"/>
              <a:buNone/>
              <a:defRPr sz="2800">
                <a:solidFill>
                  <a:schemeClr val="lt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4" name="Google Shape;104;p15"/>
          <p:cNvSpPr>
            <a:spLocks noGrp="1"/>
          </p:cNvSpPr>
          <p:nvPr>
            <p:ph type="pic" idx="2"/>
          </p:nvPr>
        </p:nvSpPr>
        <p:spPr>
          <a:xfrm>
            <a:off x="1877176" y="2428875"/>
            <a:ext cx="1066800" cy="1066800"/>
          </a:xfrm>
          <a:prstGeom prst="rect">
            <a:avLst/>
          </a:prstGeom>
          <a:solidFill>
            <a:schemeClr val="lt1"/>
          </a:solidFill>
          <a:ln>
            <a:noFill/>
          </a:ln>
        </p:spPr>
      </p:sp>
      <p:sp>
        <p:nvSpPr>
          <p:cNvPr id="105" name="Google Shape;105;p15"/>
          <p:cNvSpPr txBox="1">
            <a:spLocks noGrp="1"/>
          </p:cNvSpPr>
          <p:nvPr>
            <p:ph type="body" idx="1"/>
          </p:nvPr>
        </p:nvSpPr>
        <p:spPr>
          <a:xfrm>
            <a:off x="1500168" y="3654378"/>
            <a:ext cx="18288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06" name="Google Shape;106;p15"/>
          <p:cNvSpPr txBox="1">
            <a:spLocks noGrp="1"/>
          </p:cNvSpPr>
          <p:nvPr>
            <p:ph type="body" idx="3"/>
          </p:nvPr>
        </p:nvSpPr>
        <p:spPr>
          <a:xfrm>
            <a:off x="1500168" y="3809747"/>
            <a:ext cx="18288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07" name="Google Shape;107;p15"/>
          <p:cNvSpPr>
            <a:spLocks noGrp="1"/>
          </p:cNvSpPr>
          <p:nvPr>
            <p:ph type="pic" idx="4"/>
          </p:nvPr>
        </p:nvSpPr>
        <p:spPr>
          <a:xfrm>
            <a:off x="4226270" y="2428875"/>
            <a:ext cx="1066800" cy="1066800"/>
          </a:xfrm>
          <a:prstGeom prst="rect">
            <a:avLst/>
          </a:prstGeom>
          <a:solidFill>
            <a:schemeClr val="lt1"/>
          </a:solidFill>
          <a:ln>
            <a:noFill/>
          </a:ln>
        </p:spPr>
      </p:sp>
      <p:sp>
        <p:nvSpPr>
          <p:cNvPr id="108" name="Google Shape;108;p15"/>
          <p:cNvSpPr txBox="1">
            <a:spLocks noGrp="1"/>
          </p:cNvSpPr>
          <p:nvPr>
            <p:ph type="body" idx="5"/>
          </p:nvPr>
        </p:nvSpPr>
        <p:spPr>
          <a:xfrm>
            <a:off x="3849262" y="3654378"/>
            <a:ext cx="18288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09" name="Google Shape;109;p15"/>
          <p:cNvSpPr txBox="1">
            <a:spLocks noGrp="1"/>
          </p:cNvSpPr>
          <p:nvPr>
            <p:ph type="body" idx="6"/>
          </p:nvPr>
        </p:nvSpPr>
        <p:spPr>
          <a:xfrm>
            <a:off x="3849262" y="3809747"/>
            <a:ext cx="18288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10" name="Google Shape;110;p15"/>
          <p:cNvSpPr>
            <a:spLocks noGrp="1"/>
          </p:cNvSpPr>
          <p:nvPr>
            <p:ph type="pic" idx="7"/>
          </p:nvPr>
        </p:nvSpPr>
        <p:spPr>
          <a:xfrm>
            <a:off x="6655584" y="2428875"/>
            <a:ext cx="1066800" cy="1066800"/>
          </a:xfrm>
          <a:prstGeom prst="rect">
            <a:avLst/>
          </a:prstGeom>
          <a:solidFill>
            <a:schemeClr val="lt1"/>
          </a:solidFill>
          <a:ln>
            <a:noFill/>
          </a:ln>
        </p:spPr>
      </p:sp>
      <p:sp>
        <p:nvSpPr>
          <p:cNvPr id="111" name="Google Shape;111;p15"/>
          <p:cNvSpPr txBox="1">
            <a:spLocks noGrp="1"/>
          </p:cNvSpPr>
          <p:nvPr>
            <p:ph type="body" idx="8"/>
          </p:nvPr>
        </p:nvSpPr>
        <p:spPr>
          <a:xfrm>
            <a:off x="6198355" y="3654378"/>
            <a:ext cx="21051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12" name="Google Shape;112;p15"/>
          <p:cNvSpPr txBox="1">
            <a:spLocks noGrp="1"/>
          </p:cNvSpPr>
          <p:nvPr>
            <p:ph type="body" idx="9"/>
          </p:nvPr>
        </p:nvSpPr>
        <p:spPr>
          <a:xfrm>
            <a:off x="6095999" y="3809747"/>
            <a:ext cx="22998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13" name="Google Shape;113;p15"/>
          <p:cNvSpPr>
            <a:spLocks noGrp="1"/>
          </p:cNvSpPr>
          <p:nvPr>
            <p:ph type="pic" idx="13"/>
          </p:nvPr>
        </p:nvSpPr>
        <p:spPr>
          <a:xfrm>
            <a:off x="9136814" y="2428875"/>
            <a:ext cx="1066800" cy="1066800"/>
          </a:xfrm>
          <a:prstGeom prst="rect">
            <a:avLst/>
          </a:prstGeom>
          <a:solidFill>
            <a:schemeClr val="lt1"/>
          </a:solidFill>
          <a:ln>
            <a:noFill/>
          </a:ln>
        </p:spPr>
      </p:sp>
      <p:sp>
        <p:nvSpPr>
          <p:cNvPr id="114" name="Google Shape;114;p15"/>
          <p:cNvSpPr txBox="1">
            <a:spLocks noGrp="1"/>
          </p:cNvSpPr>
          <p:nvPr>
            <p:ph type="body" idx="14"/>
          </p:nvPr>
        </p:nvSpPr>
        <p:spPr>
          <a:xfrm>
            <a:off x="8759806" y="3654378"/>
            <a:ext cx="18288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15" name="Google Shape;115;p15"/>
          <p:cNvSpPr txBox="1">
            <a:spLocks noGrp="1"/>
          </p:cNvSpPr>
          <p:nvPr>
            <p:ph type="body" idx="15"/>
          </p:nvPr>
        </p:nvSpPr>
        <p:spPr>
          <a:xfrm>
            <a:off x="8744480" y="3809747"/>
            <a:ext cx="18441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16" name="Google Shape;116;p15"/>
          <p:cNvSpPr>
            <a:spLocks noGrp="1"/>
          </p:cNvSpPr>
          <p:nvPr>
            <p:ph type="pic" idx="16"/>
          </p:nvPr>
        </p:nvSpPr>
        <p:spPr>
          <a:xfrm>
            <a:off x="1877176" y="4287711"/>
            <a:ext cx="1066800" cy="1066800"/>
          </a:xfrm>
          <a:prstGeom prst="rect">
            <a:avLst/>
          </a:prstGeom>
          <a:solidFill>
            <a:schemeClr val="lt1"/>
          </a:solidFill>
          <a:ln>
            <a:noFill/>
          </a:ln>
        </p:spPr>
      </p:sp>
      <p:sp>
        <p:nvSpPr>
          <p:cNvPr id="117" name="Google Shape;117;p15"/>
          <p:cNvSpPr txBox="1">
            <a:spLocks noGrp="1"/>
          </p:cNvSpPr>
          <p:nvPr>
            <p:ph type="body" idx="17"/>
          </p:nvPr>
        </p:nvSpPr>
        <p:spPr>
          <a:xfrm>
            <a:off x="1500168" y="5513214"/>
            <a:ext cx="18288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18" name="Google Shape;118;p15"/>
          <p:cNvSpPr txBox="1">
            <a:spLocks noGrp="1"/>
          </p:cNvSpPr>
          <p:nvPr>
            <p:ph type="body" idx="18"/>
          </p:nvPr>
        </p:nvSpPr>
        <p:spPr>
          <a:xfrm>
            <a:off x="1500168" y="5668583"/>
            <a:ext cx="18288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19" name="Google Shape;119;p15"/>
          <p:cNvSpPr>
            <a:spLocks noGrp="1"/>
          </p:cNvSpPr>
          <p:nvPr>
            <p:ph type="pic" idx="19"/>
          </p:nvPr>
        </p:nvSpPr>
        <p:spPr>
          <a:xfrm>
            <a:off x="4226270" y="4287711"/>
            <a:ext cx="1066800" cy="1066800"/>
          </a:xfrm>
          <a:prstGeom prst="rect">
            <a:avLst/>
          </a:prstGeom>
          <a:solidFill>
            <a:schemeClr val="lt1"/>
          </a:solidFill>
          <a:ln>
            <a:noFill/>
          </a:ln>
        </p:spPr>
      </p:sp>
      <p:sp>
        <p:nvSpPr>
          <p:cNvPr id="120" name="Google Shape;120;p15"/>
          <p:cNvSpPr txBox="1">
            <a:spLocks noGrp="1"/>
          </p:cNvSpPr>
          <p:nvPr>
            <p:ph type="body" idx="20"/>
          </p:nvPr>
        </p:nvSpPr>
        <p:spPr>
          <a:xfrm>
            <a:off x="3849262" y="5513214"/>
            <a:ext cx="18288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21" name="Google Shape;121;p15"/>
          <p:cNvSpPr txBox="1">
            <a:spLocks noGrp="1"/>
          </p:cNvSpPr>
          <p:nvPr>
            <p:ph type="body" idx="21"/>
          </p:nvPr>
        </p:nvSpPr>
        <p:spPr>
          <a:xfrm>
            <a:off x="3849262" y="5668583"/>
            <a:ext cx="18288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22" name="Google Shape;122;p15"/>
          <p:cNvSpPr>
            <a:spLocks noGrp="1"/>
          </p:cNvSpPr>
          <p:nvPr>
            <p:ph type="pic" idx="22"/>
          </p:nvPr>
        </p:nvSpPr>
        <p:spPr>
          <a:xfrm>
            <a:off x="6655584" y="4287711"/>
            <a:ext cx="1066800" cy="1066800"/>
          </a:xfrm>
          <a:prstGeom prst="rect">
            <a:avLst/>
          </a:prstGeom>
          <a:solidFill>
            <a:schemeClr val="lt1"/>
          </a:solidFill>
          <a:ln>
            <a:noFill/>
          </a:ln>
        </p:spPr>
      </p:sp>
      <p:sp>
        <p:nvSpPr>
          <p:cNvPr id="123" name="Google Shape;123;p15"/>
          <p:cNvSpPr txBox="1">
            <a:spLocks noGrp="1"/>
          </p:cNvSpPr>
          <p:nvPr>
            <p:ph type="body" idx="23"/>
          </p:nvPr>
        </p:nvSpPr>
        <p:spPr>
          <a:xfrm>
            <a:off x="6339926" y="5513214"/>
            <a:ext cx="18288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24" name="Google Shape;124;p15"/>
          <p:cNvSpPr txBox="1">
            <a:spLocks noGrp="1"/>
          </p:cNvSpPr>
          <p:nvPr>
            <p:ph type="body" idx="24"/>
          </p:nvPr>
        </p:nvSpPr>
        <p:spPr>
          <a:xfrm>
            <a:off x="6339926" y="5668583"/>
            <a:ext cx="18135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25" name="Google Shape;125;p15"/>
          <p:cNvSpPr>
            <a:spLocks noGrp="1"/>
          </p:cNvSpPr>
          <p:nvPr>
            <p:ph type="pic" idx="25"/>
          </p:nvPr>
        </p:nvSpPr>
        <p:spPr>
          <a:xfrm>
            <a:off x="9136814" y="4287711"/>
            <a:ext cx="1066800" cy="1066800"/>
          </a:xfrm>
          <a:prstGeom prst="rect">
            <a:avLst/>
          </a:prstGeom>
          <a:solidFill>
            <a:schemeClr val="lt1"/>
          </a:solidFill>
          <a:ln>
            <a:noFill/>
          </a:ln>
        </p:spPr>
      </p:sp>
      <p:sp>
        <p:nvSpPr>
          <p:cNvPr id="126" name="Google Shape;126;p15"/>
          <p:cNvSpPr txBox="1">
            <a:spLocks noGrp="1"/>
          </p:cNvSpPr>
          <p:nvPr>
            <p:ph type="body" idx="26"/>
          </p:nvPr>
        </p:nvSpPr>
        <p:spPr>
          <a:xfrm>
            <a:off x="8759806" y="5513214"/>
            <a:ext cx="18288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27" name="Google Shape;127;p15"/>
          <p:cNvSpPr txBox="1">
            <a:spLocks noGrp="1"/>
          </p:cNvSpPr>
          <p:nvPr>
            <p:ph type="body" idx="27"/>
          </p:nvPr>
        </p:nvSpPr>
        <p:spPr>
          <a:xfrm>
            <a:off x="8744480" y="5668583"/>
            <a:ext cx="18441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28" name="Google Shape;128;p1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solidFill>
                  <a:srgbClr val="898989"/>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9" name="Google Shape;129;p1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130"/>
        <p:cNvGrpSpPr/>
        <p:nvPr/>
      </p:nvGrpSpPr>
      <p:grpSpPr>
        <a:xfrm>
          <a:off x="0" y="0"/>
          <a:ext cx="0" cy="0"/>
          <a:chOff x="0" y="0"/>
          <a:chExt cx="0" cy="0"/>
        </a:xfrm>
      </p:grpSpPr>
      <p:sp>
        <p:nvSpPr>
          <p:cNvPr id="131" name="Google Shape;131;p17"/>
          <p:cNvSpPr/>
          <p:nvPr/>
        </p:nvSpPr>
        <p:spPr>
          <a:xfrm>
            <a:off x="2113884" y="0"/>
            <a:ext cx="10078116" cy="6858000"/>
          </a:xfrm>
          <a:custGeom>
            <a:avLst/>
            <a:gdLst/>
            <a:ahLst/>
            <a:cxnLst/>
            <a:rect l="l" t="t" r="r" b="b"/>
            <a:pathLst>
              <a:path w="10078116" h="6858000" extrusionOk="0">
                <a:moveTo>
                  <a:pt x="3793236" y="6858000"/>
                </a:moveTo>
                <a:lnTo>
                  <a:pt x="0" y="0"/>
                </a:lnTo>
                <a:lnTo>
                  <a:pt x="10078116" y="0"/>
                </a:lnTo>
                <a:lnTo>
                  <a:pt x="10078116" y="68580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2" name="Google Shape;132;p17"/>
          <p:cNvSpPr txBox="1">
            <a:spLocks noGrp="1"/>
          </p:cNvSpPr>
          <p:nvPr>
            <p:ph type="body" idx="1"/>
          </p:nvPr>
        </p:nvSpPr>
        <p:spPr>
          <a:xfrm>
            <a:off x="166074" y="1716780"/>
            <a:ext cx="2141700" cy="514500"/>
          </a:xfrm>
          <a:prstGeom prst="rect">
            <a:avLst/>
          </a:prstGeom>
          <a:noFill/>
          <a:ln>
            <a:noFill/>
          </a:ln>
        </p:spPr>
        <p:txBody>
          <a:bodyPr spcFirstLastPara="1" wrap="square" lIns="91425" tIns="45700" rIns="91425" bIns="45700" anchor="ctr" anchorCtr="0">
            <a:normAutofit/>
          </a:bodyPr>
          <a:lstStyle>
            <a:lvl1pPr marL="457200" lvl="0" indent="-228600" algn="r" rtl="0">
              <a:lnSpc>
                <a:spcPct val="90000"/>
              </a:lnSpc>
              <a:spcBef>
                <a:spcPts val="1000"/>
              </a:spcBef>
              <a:spcAft>
                <a:spcPts val="0"/>
              </a:spcAft>
              <a:buClr>
                <a:schemeClr val="dk1"/>
              </a:buClr>
              <a:buSzPts val="2400"/>
              <a:buNone/>
              <a:defRPr sz="2400"/>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3" name="Google Shape;133;p17"/>
          <p:cNvSpPr txBox="1">
            <a:spLocks noGrp="1"/>
          </p:cNvSpPr>
          <p:nvPr>
            <p:ph type="body" idx="2"/>
          </p:nvPr>
        </p:nvSpPr>
        <p:spPr>
          <a:xfrm>
            <a:off x="732131" y="2793105"/>
            <a:ext cx="2141700" cy="514500"/>
          </a:xfrm>
          <a:prstGeom prst="rect">
            <a:avLst/>
          </a:prstGeom>
          <a:noFill/>
          <a:ln>
            <a:noFill/>
          </a:ln>
        </p:spPr>
        <p:txBody>
          <a:bodyPr spcFirstLastPara="1" wrap="square" lIns="91425" tIns="45700" rIns="91425" bIns="45700" anchor="ctr" anchorCtr="0">
            <a:normAutofit/>
          </a:bodyPr>
          <a:lstStyle>
            <a:lvl1pPr marL="457200" lvl="0" indent="-228600" algn="r" rtl="0">
              <a:lnSpc>
                <a:spcPct val="90000"/>
              </a:lnSpc>
              <a:spcBef>
                <a:spcPts val="1000"/>
              </a:spcBef>
              <a:spcAft>
                <a:spcPts val="0"/>
              </a:spcAft>
              <a:buClr>
                <a:schemeClr val="dk1"/>
              </a:buClr>
              <a:buSzPts val="2000"/>
              <a:buNone/>
              <a:defRPr sz="2000"/>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4" name="Google Shape;134;p17"/>
          <p:cNvSpPr txBox="1">
            <a:spLocks noGrp="1"/>
          </p:cNvSpPr>
          <p:nvPr>
            <p:ph type="body" idx="3"/>
          </p:nvPr>
        </p:nvSpPr>
        <p:spPr>
          <a:xfrm>
            <a:off x="1338556" y="3869430"/>
            <a:ext cx="2141700" cy="514500"/>
          </a:xfrm>
          <a:prstGeom prst="rect">
            <a:avLst/>
          </a:prstGeom>
          <a:noFill/>
          <a:ln>
            <a:noFill/>
          </a:ln>
        </p:spPr>
        <p:txBody>
          <a:bodyPr spcFirstLastPara="1" wrap="square" lIns="91425" tIns="45700" rIns="91425" bIns="45700" anchor="ctr" anchorCtr="0">
            <a:normAutofit/>
          </a:bodyPr>
          <a:lstStyle>
            <a:lvl1pPr marL="457200" lvl="0" indent="-228600" algn="r" rtl="0">
              <a:lnSpc>
                <a:spcPct val="90000"/>
              </a:lnSpc>
              <a:spcBef>
                <a:spcPts val="1000"/>
              </a:spcBef>
              <a:spcAft>
                <a:spcPts val="0"/>
              </a:spcAft>
              <a:buClr>
                <a:schemeClr val="dk1"/>
              </a:buClr>
              <a:buSzPts val="2000"/>
              <a:buNone/>
              <a:defRPr sz="2000"/>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5" name="Google Shape;135;p17"/>
          <p:cNvSpPr txBox="1">
            <a:spLocks noGrp="1"/>
          </p:cNvSpPr>
          <p:nvPr>
            <p:ph type="body" idx="4"/>
          </p:nvPr>
        </p:nvSpPr>
        <p:spPr>
          <a:xfrm>
            <a:off x="1922756" y="4958819"/>
            <a:ext cx="2141700" cy="514500"/>
          </a:xfrm>
          <a:prstGeom prst="rect">
            <a:avLst/>
          </a:prstGeom>
          <a:noFill/>
          <a:ln>
            <a:noFill/>
          </a:ln>
        </p:spPr>
        <p:txBody>
          <a:bodyPr spcFirstLastPara="1" wrap="square" lIns="91425" tIns="45700" rIns="91425" bIns="45700" anchor="ctr" anchorCtr="0">
            <a:normAutofit/>
          </a:bodyPr>
          <a:lstStyle>
            <a:lvl1pPr marL="457200" lvl="0" indent="-228600" algn="r" rtl="0">
              <a:lnSpc>
                <a:spcPct val="90000"/>
              </a:lnSpc>
              <a:spcBef>
                <a:spcPts val="1000"/>
              </a:spcBef>
              <a:spcAft>
                <a:spcPts val="0"/>
              </a:spcAft>
              <a:buClr>
                <a:schemeClr val="dk1"/>
              </a:buClr>
              <a:buSzPts val="2000"/>
              <a:buNone/>
              <a:defRPr sz="2000"/>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6" name="Google Shape;136;p17"/>
          <p:cNvSpPr txBox="1">
            <a:spLocks noGrp="1"/>
          </p:cNvSpPr>
          <p:nvPr>
            <p:ph type="body" idx="5"/>
          </p:nvPr>
        </p:nvSpPr>
        <p:spPr>
          <a:xfrm>
            <a:off x="4388473" y="1482898"/>
            <a:ext cx="5102700" cy="1010700"/>
          </a:xfrm>
          <a:prstGeom prst="rect">
            <a:avLst/>
          </a:prstGeom>
          <a:noFill/>
          <a:ln>
            <a:noFill/>
          </a:ln>
        </p:spPr>
        <p:txBody>
          <a:bodyPr spcFirstLastPara="1" wrap="square" lIns="91425" tIns="45700" rIns="91425" bIns="45700" anchor="t" anchorCtr="0">
            <a:normAutofit/>
          </a:bodyPr>
          <a:lstStyle>
            <a:lvl1pPr marL="457200" lvl="0" indent="-355600" algn="l" rtl="0">
              <a:lnSpc>
                <a:spcPct val="100000"/>
              </a:lnSpc>
              <a:spcBef>
                <a:spcPts val="1000"/>
              </a:spcBef>
              <a:spcAft>
                <a:spcPts val="0"/>
              </a:spcAft>
              <a:buClr>
                <a:schemeClr val="dk1"/>
              </a:buClr>
              <a:buSzPts val="2000"/>
              <a:buFont typeface="Arial"/>
              <a:buChar char="•"/>
              <a:defRPr sz="2000"/>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7" name="Google Shape;137;p17"/>
          <p:cNvSpPr txBox="1">
            <a:spLocks noGrp="1"/>
          </p:cNvSpPr>
          <p:nvPr>
            <p:ph type="body" idx="6"/>
          </p:nvPr>
        </p:nvSpPr>
        <p:spPr>
          <a:xfrm>
            <a:off x="4986029" y="2604186"/>
            <a:ext cx="5102700" cy="1010700"/>
          </a:xfrm>
          <a:prstGeom prst="rect">
            <a:avLst/>
          </a:prstGeom>
          <a:noFill/>
          <a:ln>
            <a:noFill/>
          </a:ln>
        </p:spPr>
        <p:txBody>
          <a:bodyPr spcFirstLastPara="1" wrap="square" lIns="91425" tIns="45700" rIns="91425" bIns="45700" anchor="t" anchorCtr="0">
            <a:normAutofit/>
          </a:bodyPr>
          <a:lstStyle>
            <a:lvl1pPr marL="457200" lvl="0" indent="-355600" algn="l" rtl="0">
              <a:lnSpc>
                <a:spcPct val="100000"/>
              </a:lnSpc>
              <a:spcBef>
                <a:spcPts val="1000"/>
              </a:spcBef>
              <a:spcAft>
                <a:spcPts val="0"/>
              </a:spcAft>
              <a:buClr>
                <a:schemeClr val="dk1"/>
              </a:buClr>
              <a:buSzPts val="2000"/>
              <a:buFont typeface="Arial"/>
              <a:buChar char="•"/>
              <a:defRPr sz="2000"/>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8" name="Google Shape;138;p17"/>
          <p:cNvSpPr txBox="1">
            <a:spLocks noGrp="1"/>
          </p:cNvSpPr>
          <p:nvPr>
            <p:ph type="body" idx="7"/>
          </p:nvPr>
        </p:nvSpPr>
        <p:spPr>
          <a:xfrm>
            <a:off x="5576938" y="3677018"/>
            <a:ext cx="5102700" cy="1010700"/>
          </a:xfrm>
          <a:prstGeom prst="rect">
            <a:avLst/>
          </a:prstGeom>
          <a:noFill/>
          <a:ln>
            <a:noFill/>
          </a:ln>
        </p:spPr>
        <p:txBody>
          <a:bodyPr spcFirstLastPara="1" wrap="square" lIns="91425" tIns="45700" rIns="91425" bIns="45700" anchor="t" anchorCtr="0">
            <a:normAutofit/>
          </a:bodyPr>
          <a:lstStyle>
            <a:lvl1pPr marL="457200" lvl="0" indent="-355600" algn="l" rtl="0">
              <a:lnSpc>
                <a:spcPct val="100000"/>
              </a:lnSpc>
              <a:spcBef>
                <a:spcPts val="1000"/>
              </a:spcBef>
              <a:spcAft>
                <a:spcPts val="0"/>
              </a:spcAft>
              <a:buClr>
                <a:schemeClr val="dk1"/>
              </a:buClr>
              <a:buSzPts val="2000"/>
              <a:buFont typeface="Arial"/>
              <a:buChar char="•"/>
              <a:defRPr sz="2000"/>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9" name="Google Shape;139;p17"/>
          <p:cNvSpPr txBox="1">
            <a:spLocks noGrp="1"/>
          </p:cNvSpPr>
          <p:nvPr>
            <p:ph type="body" idx="8"/>
          </p:nvPr>
        </p:nvSpPr>
        <p:spPr>
          <a:xfrm>
            <a:off x="6175280" y="4785241"/>
            <a:ext cx="5102700" cy="1010700"/>
          </a:xfrm>
          <a:prstGeom prst="rect">
            <a:avLst/>
          </a:prstGeom>
          <a:noFill/>
          <a:ln>
            <a:noFill/>
          </a:ln>
        </p:spPr>
        <p:txBody>
          <a:bodyPr spcFirstLastPara="1" wrap="square" lIns="91425" tIns="45700" rIns="91425" bIns="45700" anchor="t" anchorCtr="0">
            <a:normAutofit/>
          </a:bodyPr>
          <a:lstStyle>
            <a:lvl1pPr marL="457200" lvl="0" indent="-355600" algn="l" rtl="0">
              <a:lnSpc>
                <a:spcPct val="100000"/>
              </a:lnSpc>
              <a:spcBef>
                <a:spcPts val="1000"/>
              </a:spcBef>
              <a:spcAft>
                <a:spcPts val="0"/>
              </a:spcAft>
              <a:buClr>
                <a:schemeClr val="dk1"/>
              </a:buClr>
              <a:buSzPts val="2000"/>
              <a:buFont typeface="Arial"/>
              <a:buChar char="•"/>
              <a:defRPr sz="2000"/>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40" name="Google Shape;140;p17"/>
          <p:cNvSpPr txBox="1">
            <a:spLocks noGrp="1"/>
          </p:cNvSpPr>
          <p:nvPr>
            <p:ph type="ftr" idx="11"/>
          </p:nvPr>
        </p:nvSpPr>
        <p:spPr>
          <a:xfrm>
            <a:off x="6749143" y="6356350"/>
            <a:ext cx="37761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14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1" name="Google Shape;141;p17"/>
          <p:cNvSpPr txBox="1">
            <a:spLocks noGrp="1"/>
          </p:cNvSpPr>
          <p:nvPr>
            <p:ph type="sldNum" idx="12"/>
          </p:nvPr>
        </p:nvSpPr>
        <p:spPr>
          <a:xfrm>
            <a:off x="10810874" y="6356350"/>
            <a:ext cx="5430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42" name="Google Shape;142;p17"/>
          <p:cNvCxnSpPr/>
          <p:nvPr/>
        </p:nvCxnSpPr>
        <p:spPr>
          <a:xfrm>
            <a:off x="4353515" y="5259067"/>
            <a:ext cx="1513200" cy="0"/>
          </a:xfrm>
          <a:prstGeom prst="straightConnector1">
            <a:avLst/>
          </a:prstGeom>
          <a:noFill/>
          <a:ln w="9525" cap="flat" cmpd="sng">
            <a:solidFill>
              <a:schemeClr val="dk1"/>
            </a:solidFill>
            <a:prstDash val="solid"/>
            <a:miter lim="800000"/>
            <a:headEnd type="none" w="sm" len="sm"/>
            <a:tailEnd type="none" w="sm" len="sm"/>
          </a:ln>
        </p:spPr>
      </p:cxnSp>
      <p:cxnSp>
        <p:nvCxnSpPr>
          <p:cNvPr id="143" name="Google Shape;143;p17"/>
          <p:cNvCxnSpPr/>
          <p:nvPr/>
        </p:nvCxnSpPr>
        <p:spPr>
          <a:xfrm>
            <a:off x="3759917" y="4157459"/>
            <a:ext cx="1513200" cy="0"/>
          </a:xfrm>
          <a:prstGeom prst="straightConnector1">
            <a:avLst/>
          </a:prstGeom>
          <a:noFill/>
          <a:ln w="9525" cap="flat" cmpd="sng">
            <a:solidFill>
              <a:schemeClr val="dk1"/>
            </a:solidFill>
            <a:prstDash val="solid"/>
            <a:miter lim="800000"/>
            <a:headEnd type="none" w="sm" len="sm"/>
            <a:tailEnd type="none" w="sm" len="sm"/>
          </a:ln>
        </p:spPr>
      </p:cxnSp>
      <p:cxnSp>
        <p:nvCxnSpPr>
          <p:cNvPr id="144" name="Google Shape;144;p17"/>
          <p:cNvCxnSpPr/>
          <p:nvPr/>
        </p:nvCxnSpPr>
        <p:spPr>
          <a:xfrm>
            <a:off x="3173453" y="3081694"/>
            <a:ext cx="1513200" cy="0"/>
          </a:xfrm>
          <a:prstGeom prst="straightConnector1">
            <a:avLst/>
          </a:prstGeom>
          <a:noFill/>
          <a:ln w="9525" cap="flat" cmpd="sng">
            <a:solidFill>
              <a:schemeClr val="dk1"/>
            </a:solidFill>
            <a:prstDash val="solid"/>
            <a:miter lim="800000"/>
            <a:headEnd type="none" w="sm" len="sm"/>
            <a:tailEnd type="none" w="sm" len="sm"/>
          </a:ln>
        </p:spPr>
      </p:cxnSp>
      <p:cxnSp>
        <p:nvCxnSpPr>
          <p:cNvPr id="145" name="Google Shape;145;p17"/>
          <p:cNvCxnSpPr/>
          <p:nvPr/>
        </p:nvCxnSpPr>
        <p:spPr>
          <a:xfrm>
            <a:off x="2586263" y="2005091"/>
            <a:ext cx="1513200" cy="0"/>
          </a:xfrm>
          <a:prstGeom prst="straightConnector1">
            <a:avLst/>
          </a:prstGeom>
          <a:noFill/>
          <a:ln w="9525" cap="flat" cmpd="sng">
            <a:solidFill>
              <a:schemeClr val="dk1"/>
            </a:solidFill>
            <a:prstDash val="solid"/>
            <a:miter lim="800000"/>
            <a:headEnd type="none" w="sm" len="sm"/>
            <a:tailEnd type="none" w="sm" len="sm"/>
          </a:ln>
        </p:spPr>
      </p:cxnSp>
      <p:pic>
        <p:nvPicPr>
          <p:cNvPr id="146" name="Google Shape;146;p17"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
        <p:nvSpPr>
          <p:cNvPr id="147" name="Google Shape;147;p17"/>
          <p:cNvSpPr txBox="1"/>
          <p:nvPr/>
        </p:nvSpPr>
        <p:spPr>
          <a:xfrm>
            <a:off x="729709" y="574358"/>
            <a:ext cx="6005400" cy="653100"/>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dk1"/>
              </a:buClr>
              <a:buSzPts val="3200"/>
              <a:buFont typeface="Calibri"/>
              <a:buNone/>
            </a:pPr>
            <a:r>
              <a:rPr lang="en-US" sz="3200" b="0" i="0" u="none" strike="noStrike" cap="none">
                <a:solidFill>
                  <a:schemeClr val="dk1"/>
                </a:solidFill>
                <a:latin typeface="Calibri"/>
                <a:ea typeface="Calibri"/>
                <a:cs typeface="Calibri"/>
                <a:sym typeface="Calibri"/>
              </a:rPr>
              <a:t>Agenda</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p:cSld name="Two Content">
    <p:bg>
      <p:bgPr>
        <a:solidFill>
          <a:schemeClr val="accent1"/>
        </a:solidFill>
        <a:effectLst/>
      </p:bgPr>
    </p:bg>
    <p:spTree>
      <p:nvGrpSpPr>
        <p:cNvPr id="1" name="Shape 148"/>
        <p:cNvGrpSpPr/>
        <p:nvPr/>
      </p:nvGrpSpPr>
      <p:grpSpPr>
        <a:xfrm>
          <a:off x="0" y="0"/>
          <a:ext cx="0" cy="0"/>
          <a:chOff x="0" y="0"/>
          <a:chExt cx="0" cy="0"/>
        </a:xfrm>
      </p:grpSpPr>
      <p:sp>
        <p:nvSpPr>
          <p:cNvPr id="149" name="Google Shape;149;p18"/>
          <p:cNvSpPr txBox="1">
            <a:spLocks noGrp="1"/>
          </p:cNvSpPr>
          <p:nvPr>
            <p:ph type="title"/>
          </p:nvPr>
        </p:nvSpPr>
        <p:spPr>
          <a:xfrm>
            <a:off x="1243104" y="443369"/>
            <a:ext cx="10110600" cy="10515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0" name="Google Shape;150;p18"/>
          <p:cNvSpPr txBox="1">
            <a:spLocks noGrp="1"/>
          </p:cNvSpPr>
          <p:nvPr>
            <p:ph type="body" idx="1"/>
          </p:nvPr>
        </p:nvSpPr>
        <p:spPr>
          <a:xfrm>
            <a:off x="1243103" y="1932770"/>
            <a:ext cx="28824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51" name="Google Shape;151;p18"/>
          <p:cNvSpPr txBox="1">
            <a:spLocks noGrp="1"/>
          </p:cNvSpPr>
          <p:nvPr>
            <p:ph type="body" idx="2"/>
          </p:nvPr>
        </p:nvSpPr>
        <p:spPr>
          <a:xfrm>
            <a:off x="1243104" y="3056709"/>
            <a:ext cx="2882400" cy="27759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Clr>
                <a:schemeClr val="dk1"/>
              </a:buClr>
              <a:buSzPts val="1400"/>
              <a:buNone/>
              <a:defRPr sz="1400"/>
            </a:lvl1pPr>
            <a:lvl2pPr marL="914400" lvl="1" indent="-228600" algn="l" rtl="0">
              <a:lnSpc>
                <a:spcPct val="100000"/>
              </a:lnSpc>
              <a:spcBef>
                <a:spcPts val="500"/>
              </a:spcBef>
              <a:spcAft>
                <a:spcPts val="0"/>
              </a:spcAft>
              <a:buClr>
                <a:schemeClr val="dk1"/>
              </a:buClr>
              <a:buSzPts val="1400"/>
              <a:buNone/>
              <a:defRPr sz="1400"/>
            </a:lvl2pPr>
            <a:lvl3pPr marL="1371600" lvl="2" indent="-228600" algn="l" rtl="0">
              <a:lnSpc>
                <a:spcPct val="100000"/>
              </a:lnSpc>
              <a:spcBef>
                <a:spcPts val="500"/>
              </a:spcBef>
              <a:spcAft>
                <a:spcPts val="0"/>
              </a:spcAft>
              <a:buClr>
                <a:schemeClr val="dk1"/>
              </a:buClr>
              <a:buSzPts val="1400"/>
              <a:buNone/>
              <a:defRPr sz="1400"/>
            </a:lvl3pPr>
            <a:lvl4pPr marL="1828800" lvl="3" indent="-228600" algn="l" rtl="0">
              <a:lnSpc>
                <a:spcPct val="100000"/>
              </a:lnSpc>
              <a:spcBef>
                <a:spcPts val="500"/>
              </a:spcBef>
              <a:spcAft>
                <a:spcPts val="0"/>
              </a:spcAft>
              <a:buClr>
                <a:schemeClr val="dk1"/>
              </a:buClr>
              <a:buSzPts val="1400"/>
              <a:buNone/>
              <a:defRPr sz="1400"/>
            </a:lvl4pPr>
            <a:lvl5pPr marL="2286000" lvl="4" indent="-228600" algn="l" rtl="0">
              <a:lnSpc>
                <a:spcPct val="100000"/>
              </a:lnSpc>
              <a:spcBef>
                <a:spcPts val="500"/>
              </a:spcBef>
              <a:spcAft>
                <a:spcPts val="0"/>
              </a:spcAft>
              <a:buClr>
                <a:schemeClr val="dk1"/>
              </a:buClr>
              <a:buSzPts val="1400"/>
              <a:buNone/>
              <a:defRPr sz="14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2" name="Google Shape;152;p18"/>
          <p:cNvSpPr txBox="1">
            <a:spLocks noGrp="1"/>
          </p:cNvSpPr>
          <p:nvPr>
            <p:ph type="body" idx="3"/>
          </p:nvPr>
        </p:nvSpPr>
        <p:spPr>
          <a:xfrm>
            <a:off x="4647664" y="1953443"/>
            <a:ext cx="28968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53" name="Google Shape;153;p18"/>
          <p:cNvSpPr txBox="1">
            <a:spLocks noGrp="1"/>
          </p:cNvSpPr>
          <p:nvPr>
            <p:ph type="body" idx="4"/>
          </p:nvPr>
        </p:nvSpPr>
        <p:spPr>
          <a:xfrm>
            <a:off x="4647665" y="3056709"/>
            <a:ext cx="2896800" cy="27759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Clr>
                <a:schemeClr val="dk1"/>
              </a:buClr>
              <a:buSzPts val="1400"/>
              <a:buNone/>
              <a:defRPr sz="1400"/>
            </a:lvl1pPr>
            <a:lvl2pPr marL="914400" lvl="1" indent="-228600" algn="l" rtl="0">
              <a:lnSpc>
                <a:spcPct val="100000"/>
              </a:lnSpc>
              <a:spcBef>
                <a:spcPts val="500"/>
              </a:spcBef>
              <a:spcAft>
                <a:spcPts val="0"/>
              </a:spcAft>
              <a:buClr>
                <a:schemeClr val="dk1"/>
              </a:buClr>
              <a:buSzPts val="1400"/>
              <a:buNone/>
              <a:defRPr sz="1400"/>
            </a:lvl2pPr>
            <a:lvl3pPr marL="1371600" lvl="2" indent="-228600" algn="l" rtl="0">
              <a:lnSpc>
                <a:spcPct val="100000"/>
              </a:lnSpc>
              <a:spcBef>
                <a:spcPts val="500"/>
              </a:spcBef>
              <a:spcAft>
                <a:spcPts val="0"/>
              </a:spcAft>
              <a:buClr>
                <a:schemeClr val="dk1"/>
              </a:buClr>
              <a:buSzPts val="1400"/>
              <a:buNone/>
              <a:defRPr sz="1400"/>
            </a:lvl3pPr>
            <a:lvl4pPr marL="1828800" lvl="3" indent="-228600" algn="l" rtl="0">
              <a:lnSpc>
                <a:spcPct val="100000"/>
              </a:lnSpc>
              <a:spcBef>
                <a:spcPts val="500"/>
              </a:spcBef>
              <a:spcAft>
                <a:spcPts val="0"/>
              </a:spcAft>
              <a:buClr>
                <a:schemeClr val="dk1"/>
              </a:buClr>
              <a:buSzPts val="1400"/>
              <a:buNone/>
              <a:defRPr sz="1400"/>
            </a:lvl4pPr>
            <a:lvl5pPr marL="2286000" lvl="4" indent="-228600" algn="l" rtl="0">
              <a:lnSpc>
                <a:spcPct val="100000"/>
              </a:lnSpc>
              <a:spcBef>
                <a:spcPts val="500"/>
              </a:spcBef>
              <a:spcAft>
                <a:spcPts val="0"/>
              </a:spcAft>
              <a:buClr>
                <a:schemeClr val="dk1"/>
              </a:buClr>
              <a:buSzPts val="1400"/>
              <a:buNone/>
              <a:defRPr sz="14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4" name="Google Shape;154;p18"/>
          <p:cNvSpPr txBox="1">
            <a:spLocks noGrp="1"/>
          </p:cNvSpPr>
          <p:nvPr>
            <p:ph type="body" idx="5"/>
          </p:nvPr>
        </p:nvSpPr>
        <p:spPr>
          <a:xfrm>
            <a:off x="8066420" y="1958896"/>
            <a:ext cx="28824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55" name="Google Shape;155;p18"/>
          <p:cNvSpPr txBox="1">
            <a:spLocks noGrp="1"/>
          </p:cNvSpPr>
          <p:nvPr>
            <p:ph type="body" idx="6"/>
          </p:nvPr>
        </p:nvSpPr>
        <p:spPr>
          <a:xfrm>
            <a:off x="8066421" y="3056709"/>
            <a:ext cx="2882400" cy="27759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Clr>
                <a:schemeClr val="dk1"/>
              </a:buClr>
              <a:buSzPts val="1400"/>
              <a:buNone/>
              <a:defRPr sz="1400"/>
            </a:lvl1pPr>
            <a:lvl2pPr marL="914400" lvl="1" indent="-228600" algn="l" rtl="0">
              <a:lnSpc>
                <a:spcPct val="100000"/>
              </a:lnSpc>
              <a:spcBef>
                <a:spcPts val="500"/>
              </a:spcBef>
              <a:spcAft>
                <a:spcPts val="0"/>
              </a:spcAft>
              <a:buClr>
                <a:schemeClr val="dk1"/>
              </a:buClr>
              <a:buSzPts val="1400"/>
              <a:buNone/>
              <a:defRPr sz="1400"/>
            </a:lvl2pPr>
            <a:lvl3pPr marL="1371600" lvl="2" indent="-228600" algn="l" rtl="0">
              <a:lnSpc>
                <a:spcPct val="100000"/>
              </a:lnSpc>
              <a:spcBef>
                <a:spcPts val="500"/>
              </a:spcBef>
              <a:spcAft>
                <a:spcPts val="0"/>
              </a:spcAft>
              <a:buClr>
                <a:schemeClr val="dk1"/>
              </a:buClr>
              <a:buSzPts val="1400"/>
              <a:buNone/>
              <a:defRPr sz="1400"/>
            </a:lvl3pPr>
            <a:lvl4pPr marL="1828800" lvl="3" indent="-228600" algn="l" rtl="0">
              <a:lnSpc>
                <a:spcPct val="100000"/>
              </a:lnSpc>
              <a:spcBef>
                <a:spcPts val="500"/>
              </a:spcBef>
              <a:spcAft>
                <a:spcPts val="0"/>
              </a:spcAft>
              <a:buClr>
                <a:schemeClr val="dk1"/>
              </a:buClr>
              <a:buSzPts val="1400"/>
              <a:buNone/>
              <a:defRPr sz="1400"/>
            </a:lvl4pPr>
            <a:lvl5pPr marL="2286000" lvl="4" indent="-228600" algn="l" rtl="0">
              <a:lnSpc>
                <a:spcPct val="100000"/>
              </a:lnSpc>
              <a:spcBef>
                <a:spcPts val="500"/>
              </a:spcBef>
              <a:spcAft>
                <a:spcPts val="0"/>
              </a:spcAft>
              <a:buClr>
                <a:schemeClr val="dk1"/>
              </a:buClr>
              <a:buSzPts val="1400"/>
              <a:buNone/>
              <a:defRPr sz="14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6" name="Google Shape;156;p1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7" name="Google Shape;157;p1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58" name="Google Shape;158;p18"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ummary">
  <p:cSld name="Summary">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3853543" y="1671639"/>
            <a:ext cx="6735000" cy="12048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61" name="Google Shape;161;p20"/>
          <p:cNvSpPr txBox="1">
            <a:spLocks noGrp="1"/>
          </p:cNvSpPr>
          <p:nvPr>
            <p:ph type="body" idx="1"/>
          </p:nvPr>
        </p:nvSpPr>
        <p:spPr>
          <a:xfrm>
            <a:off x="3853543" y="3660774"/>
            <a:ext cx="6735000" cy="15255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Clr>
                <a:schemeClr val="dk1"/>
              </a:buClr>
              <a:buSzPts val="2400"/>
              <a:buNone/>
              <a:defRPr sz="2400">
                <a:solidFill>
                  <a:schemeClr val="dk1"/>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62" name="Google Shape;162;p2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63" name="Google Shape;163;p2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64" name="Google Shape;164;p20" descr="BITS Pilani logo"/>
          <p:cNvPicPr preferRelativeResize="0"/>
          <p:nvPr/>
        </p:nvPicPr>
        <p:blipFill rotWithShape="1">
          <a:blip r:embed="rId2">
            <a:alphaModFix/>
          </a:blip>
          <a:srcRect/>
          <a:stretch/>
        </p:blipFill>
        <p:spPr>
          <a:xfrm>
            <a:off x="8836705" y="192510"/>
            <a:ext cx="3338739" cy="865907"/>
          </a:xfrm>
          <a:prstGeom prst="rect">
            <a:avLst/>
          </a:prstGeom>
          <a:noFill/>
          <a:ln>
            <a:noFill/>
          </a:ln>
        </p:spPr>
      </p:pic>
    </p:spTree>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losing">
  <p:cSld name="Closing">
    <p:bg>
      <p:bgPr>
        <a:solidFill>
          <a:schemeClr val="dk1"/>
        </a:solidFill>
        <a:effectLst/>
      </p:bgPr>
    </p:bg>
    <p:spTree>
      <p:nvGrpSpPr>
        <p:cNvPr id="1" name="Shape 165"/>
        <p:cNvGrpSpPr/>
        <p:nvPr/>
      </p:nvGrpSpPr>
      <p:grpSpPr>
        <a:xfrm>
          <a:off x="0" y="0"/>
          <a:ext cx="0" cy="0"/>
          <a:chOff x="0" y="0"/>
          <a:chExt cx="0" cy="0"/>
        </a:xfrm>
      </p:grpSpPr>
      <p:sp>
        <p:nvSpPr>
          <p:cNvPr id="166" name="Google Shape;166;p21"/>
          <p:cNvSpPr txBox="1">
            <a:spLocks noGrp="1"/>
          </p:cNvSpPr>
          <p:nvPr>
            <p:ph type="ctrTitle"/>
          </p:nvPr>
        </p:nvSpPr>
        <p:spPr>
          <a:xfrm>
            <a:off x="4267200" y="1615736"/>
            <a:ext cx="4179600" cy="15246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lt1"/>
              </a:buClr>
              <a:buSzPts val="3600"/>
              <a:buFont typeface="Calibri"/>
              <a:buNone/>
              <a:defRPr sz="3600">
                <a:solidFill>
                  <a:schemeClr val="l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67" name="Google Shape;167;p21"/>
          <p:cNvSpPr txBox="1">
            <a:spLocks noGrp="1"/>
          </p:cNvSpPr>
          <p:nvPr>
            <p:ph type="subTitle" idx="1"/>
          </p:nvPr>
        </p:nvSpPr>
        <p:spPr>
          <a:xfrm>
            <a:off x="4267200" y="3238103"/>
            <a:ext cx="4179600" cy="1371900"/>
          </a:xfrm>
          <a:prstGeom prst="rect">
            <a:avLst/>
          </a:prstGeom>
          <a:noFill/>
          <a:ln>
            <a:noFill/>
          </a:ln>
        </p:spPr>
        <p:txBody>
          <a:bodyPr spcFirstLastPara="1" wrap="square" lIns="91425" tIns="45700" rIns="91425" bIns="45700" anchor="t" anchorCtr="0">
            <a:normAutofit/>
          </a:bodyPr>
          <a:lstStyle>
            <a:lvl1pPr lvl="0" algn="l" rtl="0">
              <a:lnSpc>
                <a:spcPct val="150000"/>
              </a:lnSpc>
              <a:spcBef>
                <a:spcPts val="1000"/>
              </a:spcBef>
              <a:spcAft>
                <a:spcPts val="0"/>
              </a:spcAft>
              <a:buClr>
                <a:schemeClr val="lt1"/>
              </a:buClr>
              <a:buSzPts val="1400"/>
              <a:buNone/>
              <a:defRPr sz="1400">
                <a:solidFill>
                  <a:schemeClr val="lt1"/>
                </a:solidFill>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pic>
        <p:nvPicPr>
          <p:cNvPr id="168" name="Google Shape;168;p21"/>
          <p:cNvPicPr preferRelativeResize="0"/>
          <p:nvPr/>
        </p:nvPicPr>
        <p:blipFill rotWithShape="1">
          <a:blip r:embed="rId2">
            <a:alphaModFix/>
          </a:blip>
          <a:srcRect/>
          <a:stretch/>
        </p:blipFill>
        <p:spPr>
          <a:xfrm>
            <a:off x="0" y="0"/>
            <a:ext cx="3176938" cy="6858000"/>
          </a:xfrm>
          <a:prstGeom prst="rect">
            <a:avLst/>
          </a:prstGeom>
          <a:noFill/>
          <a:ln>
            <a:noFill/>
          </a:ln>
        </p:spPr>
      </p:pic>
      <p:sp>
        <p:nvSpPr>
          <p:cNvPr id="169" name="Google Shape;169;p21"/>
          <p:cNvSpPr txBox="1">
            <a:spLocks noGrp="1"/>
          </p:cNvSpPr>
          <p:nvPr>
            <p:ph type="ftr" idx="11"/>
          </p:nvPr>
        </p:nvSpPr>
        <p:spPr>
          <a:xfrm>
            <a:off x="6479721" y="6356350"/>
            <a:ext cx="2661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70" name="Google Shape;170;p21"/>
          <p:cNvSpPr txBox="1">
            <a:spLocks noGrp="1"/>
          </p:cNvSpPr>
          <p:nvPr>
            <p:ph type="sldNum" idx="12"/>
          </p:nvPr>
        </p:nvSpPr>
        <p:spPr>
          <a:xfrm>
            <a:off x="9579428" y="6356350"/>
            <a:ext cx="17745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mart Art">
  <p:cSld name="Smart Art">
    <p:bg>
      <p:bgPr>
        <a:solidFill>
          <a:schemeClr val="lt1"/>
        </a:solidFill>
        <a:effectLst/>
      </p:bgPr>
    </p:bg>
    <p:spTree>
      <p:nvGrpSpPr>
        <p:cNvPr id="1" name="Shape 27"/>
        <p:cNvGrpSpPr/>
        <p:nvPr/>
      </p:nvGrpSpPr>
      <p:grpSpPr>
        <a:xfrm>
          <a:off x="0" y="0"/>
          <a:ext cx="0" cy="0"/>
          <a:chOff x="0" y="0"/>
          <a:chExt cx="0" cy="0"/>
        </a:xfrm>
      </p:grpSpPr>
      <p:sp>
        <p:nvSpPr>
          <p:cNvPr id="28" name="Google Shape;28;p16"/>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9" name="Google Shape;29;p1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0" name="Google Shape;30;p1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31" name="Google Shape;31;p16"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
        <p:nvSpPr>
          <p:cNvPr id="32" name="Google Shape;32;p16"/>
          <p:cNvSpPr txBox="1">
            <a:spLocks noGrp="1"/>
          </p:cNvSpPr>
          <p:nvPr>
            <p:ph type="body" idx="1"/>
          </p:nvPr>
        </p:nvSpPr>
        <p:spPr>
          <a:xfrm>
            <a:off x="838200" y="1632858"/>
            <a:ext cx="10515600" cy="4441500"/>
          </a:xfrm>
          <a:prstGeom prst="rect">
            <a:avLst/>
          </a:prstGeom>
          <a:noFill/>
          <a:ln>
            <a:noFill/>
          </a:ln>
        </p:spPr>
        <p:txBody>
          <a:bodyPr spcFirstLastPara="1" wrap="square" lIns="91425" tIns="45700" rIns="91425" bIns="45700" anchor="t" anchorCtr="0">
            <a:normAutofit/>
          </a:bodyPr>
          <a:lstStyle>
            <a:lvl1pPr marL="457200" lvl="0" indent="-406400" algn="l" rtl="0">
              <a:lnSpc>
                <a:spcPct val="100000"/>
              </a:lnSpc>
              <a:spcBef>
                <a:spcPts val="1000"/>
              </a:spcBef>
              <a:spcAft>
                <a:spcPts val="0"/>
              </a:spcAft>
              <a:buClr>
                <a:schemeClr val="dk1"/>
              </a:buClr>
              <a:buSzPts val="2800"/>
              <a:buFont typeface="Arial"/>
              <a:buChar char="•"/>
              <a:defRPr sz="2800">
                <a:solidFill>
                  <a:schemeClr val="dk1"/>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3" name="Google Shape;33;p16"/>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4</a:t>
            </a:r>
            <a:r>
              <a:rPr lang="en-US" sz="800">
                <a:solidFill>
                  <a:srgbClr val="000000"/>
                </a:solidFill>
              </a:rPr>
              <a:t>:</a:t>
            </a:r>
            <a:r>
              <a:rPr lang="en-US" sz="800"/>
              <a:t> Edge and Line Detection</a:t>
            </a:r>
            <a:endParaRPr sz="800">
              <a:solidFill>
                <a:srgbClr val="000000"/>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hart">
  <p:cSld name="Chart">
    <p:bg>
      <p:bgPr>
        <a:solidFill>
          <a:schemeClr val="accent1"/>
        </a:solidFill>
        <a:effectLst/>
      </p:bgPr>
    </p:bg>
    <p:spTree>
      <p:nvGrpSpPr>
        <p:cNvPr id="1" name="Shape 34"/>
        <p:cNvGrpSpPr/>
        <p:nvPr/>
      </p:nvGrpSpPr>
      <p:grpSpPr>
        <a:xfrm>
          <a:off x="0" y="0"/>
          <a:ext cx="0" cy="0"/>
          <a:chOff x="0" y="0"/>
          <a:chExt cx="0" cy="0"/>
        </a:xfrm>
      </p:grpSpPr>
      <p:sp>
        <p:nvSpPr>
          <p:cNvPr id="35" name="Google Shape;35;p13"/>
          <p:cNvSpPr txBox="1">
            <a:spLocks noGrp="1"/>
          </p:cNvSpPr>
          <p:nvPr>
            <p:ph type="title"/>
          </p:nvPr>
        </p:nvSpPr>
        <p:spPr>
          <a:xfrm>
            <a:off x="838200" y="365125"/>
            <a:ext cx="10515600" cy="12468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6" name="Google Shape;36;p1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7" name="Google Shape;37;p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38" name="Google Shape;38;p13"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
        <p:nvSpPr>
          <p:cNvPr id="39" name="Google Shape;39;p13"/>
          <p:cNvSpPr txBox="1">
            <a:spLocks noGrp="1"/>
          </p:cNvSpPr>
          <p:nvPr>
            <p:ph type="body" idx="1"/>
          </p:nvPr>
        </p:nvSpPr>
        <p:spPr>
          <a:xfrm>
            <a:off x="838200" y="1894114"/>
            <a:ext cx="10515600" cy="4180200"/>
          </a:xfrm>
          <a:prstGeom prst="rect">
            <a:avLst/>
          </a:prstGeom>
          <a:noFill/>
          <a:ln>
            <a:noFill/>
          </a:ln>
        </p:spPr>
        <p:txBody>
          <a:bodyPr spcFirstLastPara="1" wrap="square" lIns="91425" tIns="45700" rIns="91425" bIns="45700" anchor="t" anchorCtr="0">
            <a:normAutofit/>
          </a:bodyPr>
          <a:lstStyle>
            <a:lvl1pPr marL="457200" lvl="0" indent="-406400" algn="l" rtl="0">
              <a:lnSpc>
                <a:spcPct val="100000"/>
              </a:lnSpc>
              <a:spcBef>
                <a:spcPts val="1000"/>
              </a:spcBef>
              <a:spcAft>
                <a:spcPts val="0"/>
              </a:spcAft>
              <a:buClr>
                <a:schemeClr val="dk1"/>
              </a:buClr>
              <a:buSzPts val="2800"/>
              <a:buFont typeface="Arial"/>
              <a:buChar char="•"/>
              <a:defRPr sz="2800">
                <a:solidFill>
                  <a:schemeClr val="dk1"/>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0" name="Google Shape;40;p13"/>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4</a:t>
            </a:r>
            <a:r>
              <a:rPr lang="en-US" sz="800">
                <a:solidFill>
                  <a:srgbClr val="000000"/>
                </a:solidFill>
              </a:rPr>
              <a:t>:</a:t>
            </a:r>
            <a:r>
              <a:rPr lang="en-US" sz="800"/>
              <a:t> Edge and Line Detection</a:t>
            </a:r>
            <a:endParaRPr sz="800">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41"/>
        <p:cNvGrpSpPr/>
        <p:nvPr/>
      </p:nvGrpSpPr>
      <p:grpSpPr>
        <a:xfrm>
          <a:off x="0" y="0"/>
          <a:ext cx="0" cy="0"/>
          <a:chOff x="0" y="0"/>
          <a:chExt cx="0" cy="0"/>
        </a:xfrm>
      </p:grpSpPr>
      <p:pic>
        <p:nvPicPr>
          <p:cNvPr id="42" name="Google Shape;42;p9"/>
          <p:cNvPicPr preferRelativeResize="0"/>
          <p:nvPr/>
        </p:nvPicPr>
        <p:blipFill rotWithShape="1">
          <a:blip r:embed="rId2">
            <a:alphaModFix/>
          </a:blip>
          <a:srcRect/>
          <a:stretch/>
        </p:blipFill>
        <p:spPr>
          <a:xfrm>
            <a:off x="0" y="0"/>
            <a:ext cx="5581652" cy="6858000"/>
          </a:xfrm>
          <a:prstGeom prst="rect">
            <a:avLst/>
          </a:prstGeom>
          <a:noFill/>
          <a:ln>
            <a:noFill/>
          </a:ln>
        </p:spPr>
      </p:pic>
      <p:sp>
        <p:nvSpPr>
          <p:cNvPr id="43" name="Google Shape;43;p9"/>
          <p:cNvSpPr txBox="1">
            <a:spLocks noGrp="1"/>
          </p:cNvSpPr>
          <p:nvPr>
            <p:ph type="title"/>
          </p:nvPr>
        </p:nvSpPr>
        <p:spPr>
          <a:xfrm>
            <a:off x="4657724" y="2809875"/>
            <a:ext cx="6696000" cy="19098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4" name="Google Shape;44;p9"/>
          <p:cNvSpPr txBox="1">
            <a:spLocks noGrp="1"/>
          </p:cNvSpPr>
          <p:nvPr>
            <p:ph type="subTitle" idx="1"/>
          </p:nvPr>
        </p:nvSpPr>
        <p:spPr>
          <a:xfrm>
            <a:off x="4657725" y="5028803"/>
            <a:ext cx="6696000" cy="3651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1000"/>
              </a:spcBef>
              <a:spcAft>
                <a:spcPts val="0"/>
              </a:spcAft>
              <a:buClr>
                <a:srgbClr val="757070"/>
              </a:buClr>
              <a:buSzPts val="1600"/>
              <a:buNone/>
              <a:defRPr sz="1600">
                <a:solidFill>
                  <a:srgbClr val="757070"/>
                </a:solidFill>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45" name="Google Shape;45;p9"/>
          <p:cNvSpPr txBox="1">
            <a:spLocks noGrp="1"/>
          </p:cNvSpPr>
          <p:nvPr>
            <p:ph type="ftr" idx="11"/>
          </p:nvPr>
        </p:nvSpPr>
        <p:spPr>
          <a:xfrm>
            <a:off x="6743699" y="6356350"/>
            <a:ext cx="25431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14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6" name="Google Shape;46;p9"/>
          <p:cNvSpPr txBox="1">
            <a:spLocks noGrp="1"/>
          </p:cNvSpPr>
          <p:nvPr>
            <p:ph type="sldNum" idx="12"/>
          </p:nvPr>
        </p:nvSpPr>
        <p:spPr>
          <a:xfrm>
            <a:off x="9658350" y="6356350"/>
            <a:ext cx="1695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47" name="Google Shape;47;p9" descr="BITS Pilani logo"/>
          <p:cNvPicPr preferRelativeResize="0"/>
          <p:nvPr/>
        </p:nvPicPr>
        <p:blipFill rotWithShape="1">
          <a:blip r:embed="rId3">
            <a:alphaModFix/>
          </a:blip>
          <a:srcRect/>
          <a:stretch/>
        </p:blipFill>
        <p:spPr>
          <a:xfrm>
            <a:off x="8836705" y="192510"/>
            <a:ext cx="3338739" cy="865907"/>
          </a:xfrm>
          <a:prstGeom prst="rect">
            <a:avLst/>
          </a:prstGeom>
          <a:noFill/>
          <a:ln>
            <a:noFill/>
          </a:ln>
        </p:spPr>
      </p:pic>
      <p:sp>
        <p:nvSpPr>
          <p:cNvPr id="48" name="Google Shape;48;p9"/>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4</a:t>
            </a:r>
            <a:r>
              <a:rPr lang="en-US" sz="800">
                <a:solidFill>
                  <a:srgbClr val="000000"/>
                </a:solidFill>
              </a:rPr>
              <a:t>:</a:t>
            </a:r>
            <a:r>
              <a:rPr lang="en-US" sz="800"/>
              <a:t> Edge and Line Detection</a:t>
            </a:r>
            <a:endParaRPr sz="800">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ntent">
  <p:cSld name="Three Content">
    <p:bg>
      <p:bgPr>
        <a:solidFill>
          <a:schemeClr val="lt1"/>
        </a:solidFill>
        <a:effectLst/>
      </p:bgPr>
    </p:bg>
    <p:spTree>
      <p:nvGrpSpPr>
        <p:cNvPr id="1" name="Shape 49"/>
        <p:cNvGrpSpPr/>
        <p:nvPr/>
      </p:nvGrpSpPr>
      <p:grpSpPr>
        <a:xfrm>
          <a:off x="0" y="0"/>
          <a:ext cx="0" cy="0"/>
          <a:chOff x="0" y="0"/>
          <a:chExt cx="0" cy="0"/>
        </a:xfrm>
      </p:grpSpPr>
      <p:sp>
        <p:nvSpPr>
          <p:cNvPr id="50" name="Google Shape;50;p19"/>
          <p:cNvSpPr txBox="1">
            <a:spLocks noGrp="1"/>
          </p:cNvSpPr>
          <p:nvPr>
            <p:ph type="title"/>
          </p:nvPr>
        </p:nvSpPr>
        <p:spPr>
          <a:xfrm>
            <a:off x="1243104" y="443369"/>
            <a:ext cx="10110600" cy="10515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1" name="Google Shape;51;p19"/>
          <p:cNvSpPr txBox="1">
            <a:spLocks noGrp="1"/>
          </p:cNvSpPr>
          <p:nvPr>
            <p:ph type="body" idx="1"/>
          </p:nvPr>
        </p:nvSpPr>
        <p:spPr>
          <a:xfrm>
            <a:off x="1243103" y="1932770"/>
            <a:ext cx="28824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52" name="Google Shape;52;p19"/>
          <p:cNvSpPr txBox="1">
            <a:spLocks noGrp="1"/>
          </p:cNvSpPr>
          <p:nvPr>
            <p:ph type="body" idx="2"/>
          </p:nvPr>
        </p:nvSpPr>
        <p:spPr>
          <a:xfrm>
            <a:off x="1243104" y="3056709"/>
            <a:ext cx="2882400" cy="27759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Clr>
                <a:schemeClr val="dk1"/>
              </a:buClr>
              <a:buSzPts val="1400"/>
              <a:buNone/>
              <a:defRPr sz="1400"/>
            </a:lvl1pPr>
            <a:lvl2pPr marL="914400" lvl="1" indent="-228600" algn="l" rtl="0">
              <a:lnSpc>
                <a:spcPct val="100000"/>
              </a:lnSpc>
              <a:spcBef>
                <a:spcPts val="500"/>
              </a:spcBef>
              <a:spcAft>
                <a:spcPts val="0"/>
              </a:spcAft>
              <a:buClr>
                <a:schemeClr val="dk1"/>
              </a:buClr>
              <a:buSzPts val="1400"/>
              <a:buNone/>
              <a:defRPr sz="1400"/>
            </a:lvl2pPr>
            <a:lvl3pPr marL="1371600" lvl="2" indent="-228600" algn="l" rtl="0">
              <a:lnSpc>
                <a:spcPct val="100000"/>
              </a:lnSpc>
              <a:spcBef>
                <a:spcPts val="500"/>
              </a:spcBef>
              <a:spcAft>
                <a:spcPts val="0"/>
              </a:spcAft>
              <a:buClr>
                <a:schemeClr val="dk1"/>
              </a:buClr>
              <a:buSzPts val="1400"/>
              <a:buNone/>
              <a:defRPr sz="1400"/>
            </a:lvl3pPr>
            <a:lvl4pPr marL="1828800" lvl="3" indent="-228600" algn="l" rtl="0">
              <a:lnSpc>
                <a:spcPct val="100000"/>
              </a:lnSpc>
              <a:spcBef>
                <a:spcPts val="500"/>
              </a:spcBef>
              <a:spcAft>
                <a:spcPts val="0"/>
              </a:spcAft>
              <a:buClr>
                <a:schemeClr val="dk1"/>
              </a:buClr>
              <a:buSzPts val="1400"/>
              <a:buNone/>
              <a:defRPr sz="1400"/>
            </a:lvl4pPr>
            <a:lvl5pPr marL="2286000" lvl="4" indent="-228600" algn="l" rtl="0">
              <a:lnSpc>
                <a:spcPct val="100000"/>
              </a:lnSpc>
              <a:spcBef>
                <a:spcPts val="500"/>
              </a:spcBef>
              <a:spcAft>
                <a:spcPts val="0"/>
              </a:spcAft>
              <a:buClr>
                <a:schemeClr val="dk1"/>
              </a:buClr>
              <a:buSzPts val="1400"/>
              <a:buNone/>
              <a:defRPr sz="14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3" name="Google Shape;53;p19"/>
          <p:cNvSpPr txBox="1">
            <a:spLocks noGrp="1"/>
          </p:cNvSpPr>
          <p:nvPr>
            <p:ph type="body" idx="3"/>
          </p:nvPr>
        </p:nvSpPr>
        <p:spPr>
          <a:xfrm>
            <a:off x="4647664" y="1953443"/>
            <a:ext cx="28968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54" name="Google Shape;54;p19"/>
          <p:cNvSpPr txBox="1">
            <a:spLocks noGrp="1"/>
          </p:cNvSpPr>
          <p:nvPr>
            <p:ph type="body" idx="4"/>
          </p:nvPr>
        </p:nvSpPr>
        <p:spPr>
          <a:xfrm>
            <a:off x="4647665" y="3056709"/>
            <a:ext cx="2896800" cy="27759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Clr>
                <a:schemeClr val="dk1"/>
              </a:buClr>
              <a:buSzPts val="1400"/>
              <a:buNone/>
              <a:defRPr sz="1400"/>
            </a:lvl1pPr>
            <a:lvl2pPr marL="914400" lvl="1" indent="-228600" algn="l" rtl="0">
              <a:lnSpc>
                <a:spcPct val="100000"/>
              </a:lnSpc>
              <a:spcBef>
                <a:spcPts val="500"/>
              </a:spcBef>
              <a:spcAft>
                <a:spcPts val="0"/>
              </a:spcAft>
              <a:buClr>
                <a:schemeClr val="dk1"/>
              </a:buClr>
              <a:buSzPts val="1400"/>
              <a:buNone/>
              <a:defRPr sz="1400"/>
            </a:lvl2pPr>
            <a:lvl3pPr marL="1371600" lvl="2" indent="-228600" algn="l" rtl="0">
              <a:lnSpc>
                <a:spcPct val="100000"/>
              </a:lnSpc>
              <a:spcBef>
                <a:spcPts val="500"/>
              </a:spcBef>
              <a:spcAft>
                <a:spcPts val="0"/>
              </a:spcAft>
              <a:buClr>
                <a:schemeClr val="dk1"/>
              </a:buClr>
              <a:buSzPts val="1400"/>
              <a:buNone/>
              <a:defRPr sz="1400"/>
            </a:lvl3pPr>
            <a:lvl4pPr marL="1828800" lvl="3" indent="-228600" algn="l" rtl="0">
              <a:lnSpc>
                <a:spcPct val="100000"/>
              </a:lnSpc>
              <a:spcBef>
                <a:spcPts val="500"/>
              </a:spcBef>
              <a:spcAft>
                <a:spcPts val="0"/>
              </a:spcAft>
              <a:buClr>
                <a:schemeClr val="dk1"/>
              </a:buClr>
              <a:buSzPts val="1400"/>
              <a:buNone/>
              <a:defRPr sz="1400"/>
            </a:lvl4pPr>
            <a:lvl5pPr marL="2286000" lvl="4" indent="-228600" algn="l" rtl="0">
              <a:lnSpc>
                <a:spcPct val="100000"/>
              </a:lnSpc>
              <a:spcBef>
                <a:spcPts val="500"/>
              </a:spcBef>
              <a:spcAft>
                <a:spcPts val="0"/>
              </a:spcAft>
              <a:buClr>
                <a:schemeClr val="dk1"/>
              </a:buClr>
              <a:buSzPts val="1400"/>
              <a:buNone/>
              <a:defRPr sz="14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5" name="Google Shape;55;p19"/>
          <p:cNvSpPr txBox="1">
            <a:spLocks noGrp="1"/>
          </p:cNvSpPr>
          <p:nvPr>
            <p:ph type="body" idx="5"/>
          </p:nvPr>
        </p:nvSpPr>
        <p:spPr>
          <a:xfrm>
            <a:off x="8066420" y="1958896"/>
            <a:ext cx="28824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56" name="Google Shape;56;p19"/>
          <p:cNvSpPr txBox="1">
            <a:spLocks noGrp="1"/>
          </p:cNvSpPr>
          <p:nvPr>
            <p:ph type="body" idx="6"/>
          </p:nvPr>
        </p:nvSpPr>
        <p:spPr>
          <a:xfrm>
            <a:off x="8066421" y="3056709"/>
            <a:ext cx="2882400" cy="27759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Clr>
                <a:schemeClr val="dk1"/>
              </a:buClr>
              <a:buSzPts val="1400"/>
              <a:buNone/>
              <a:defRPr sz="1400"/>
            </a:lvl1pPr>
            <a:lvl2pPr marL="914400" lvl="1" indent="-228600" algn="l" rtl="0">
              <a:lnSpc>
                <a:spcPct val="100000"/>
              </a:lnSpc>
              <a:spcBef>
                <a:spcPts val="500"/>
              </a:spcBef>
              <a:spcAft>
                <a:spcPts val="0"/>
              </a:spcAft>
              <a:buClr>
                <a:schemeClr val="dk1"/>
              </a:buClr>
              <a:buSzPts val="1400"/>
              <a:buNone/>
              <a:defRPr sz="1400"/>
            </a:lvl2pPr>
            <a:lvl3pPr marL="1371600" lvl="2" indent="-228600" algn="l" rtl="0">
              <a:lnSpc>
                <a:spcPct val="100000"/>
              </a:lnSpc>
              <a:spcBef>
                <a:spcPts val="500"/>
              </a:spcBef>
              <a:spcAft>
                <a:spcPts val="0"/>
              </a:spcAft>
              <a:buClr>
                <a:schemeClr val="dk1"/>
              </a:buClr>
              <a:buSzPts val="1400"/>
              <a:buNone/>
              <a:defRPr sz="1400"/>
            </a:lvl3pPr>
            <a:lvl4pPr marL="1828800" lvl="3" indent="-228600" algn="l" rtl="0">
              <a:lnSpc>
                <a:spcPct val="100000"/>
              </a:lnSpc>
              <a:spcBef>
                <a:spcPts val="500"/>
              </a:spcBef>
              <a:spcAft>
                <a:spcPts val="0"/>
              </a:spcAft>
              <a:buClr>
                <a:schemeClr val="dk1"/>
              </a:buClr>
              <a:buSzPts val="1400"/>
              <a:buNone/>
              <a:defRPr sz="1400"/>
            </a:lvl4pPr>
            <a:lvl5pPr marL="2286000" lvl="4" indent="-228600" algn="l" rtl="0">
              <a:lnSpc>
                <a:spcPct val="100000"/>
              </a:lnSpc>
              <a:spcBef>
                <a:spcPts val="500"/>
              </a:spcBef>
              <a:spcAft>
                <a:spcPts val="0"/>
              </a:spcAft>
              <a:buClr>
                <a:schemeClr val="dk1"/>
              </a:buClr>
              <a:buSzPts val="1400"/>
              <a:buNone/>
              <a:defRPr sz="14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7" name="Google Shape;57;p1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8" name="Google Shape;58;p1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59" name="Google Shape;59;p19"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p:cSld name="Table">
    <p:bg>
      <p:bgPr>
        <a:solidFill>
          <a:schemeClr val="lt1"/>
        </a:solidFill>
        <a:effectLst/>
      </p:bgPr>
    </p:bg>
    <p:spTree>
      <p:nvGrpSpPr>
        <p:cNvPr id="1" name="Shape 60"/>
        <p:cNvGrpSpPr/>
        <p:nvPr/>
      </p:nvGrpSpPr>
      <p:grpSpPr>
        <a:xfrm>
          <a:off x="0" y="0"/>
          <a:ext cx="0" cy="0"/>
          <a:chOff x="0" y="0"/>
          <a:chExt cx="0" cy="0"/>
        </a:xfrm>
      </p:grpSpPr>
      <p:sp>
        <p:nvSpPr>
          <p:cNvPr id="61" name="Google Shape;61;p8"/>
          <p:cNvSpPr txBox="1">
            <a:spLocks noGrp="1"/>
          </p:cNvSpPr>
          <p:nvPr>
            <p:ph type="title"/>
          </p:nvPr>
        </p:nvSpPr>
        <p:spPr>
          <a:xfrm>
            <a:off x="838200" y="365125"/>
            <a:ext cx="10515600" cy="12462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dk1"/>
              </a:buClr>
              <a:buSzPts val="4000"/>
              <a:buFont typeface="Calibri"/>
              <a:buNone/>
              <a:defRPr sz="4000" b="1"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2" name="Google Shape;62;p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3" name="Google Shape;63;p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64" name="Google Shape;64;p8"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
        <p:nvSpPr>
          <p:cNvPr id="65" name="Google Shape;65;p8"/>
          <p:cNvSpPr txBox="1">
            <a:spLocks noGrp="1"/>
          </p:cNvSpPr>
          <p:nvPr>
            <p:ph type="body" idx="1"/>
          </p:nvPr>
        </p:nvSpPr>
        <p:spPr>
          <a:xfrm>
            <a:off x="838200" y="1894114"/>
            <a:ext cx="10515600" cy="4180200"/>
          </a:xfrm>
          <a:prstGeom prst="rect">
            <a:avLst/>
          </a:prstGeom>
          <a:noFill/>
          <a:ln>
            <a:noFill/>
          </a:ln>
        </p:spPr>
        <p:txBody>
          <a:bodyPr spcFirstLastPara="1" wrap="square" lIns="91425" tIns="45700" rIns="91425" bIns="45700" anchor="t" anchorCtr="0">
            <a:normAutofit/>
          </a:bodyPr>
          <a:lstStyle>
            <a:lvl1pPr marL="457200" lvl="0" indent="-406400" algn="l" rtl="0">
              <a:lnSpc>
                <a:spcPct val="100000"/>
              </a:lnSpc>
              <a:spcBef>
                <a:spcPts val="1000"/>
              </a:spcBef>
              <a:spcAft>
                <a:spcPts val="0"/>
              </a:spcAft>
              <a:buClr>
                <a:schemeClr val="dk1"/>
              </a:buClr>
              <a:buSzPts val="2800"/>
              <a:buFont typeface="Arial"/>
              <a:buChar char="•"/>
              <a:defRPr sz="2800">
                <a:solidFill>
                  <a:schemeClr val="dk1"/>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genda" type="obj">
  <p:cSld name="OBJECT">
    <p:bg>
      <p:bgPr>
        <a:solidFill>
          <a:schemeClr val="dk1"/>
        </a:solidFill>
        <a:effectLst/>
      </p:bgPr>
    </p:bg>
    <p:spTree>
      <p:nvGrpSpPr>
        <p:cNvPr id="1" name="Shape 66"/>
        <p:cNvGrpSpPr/>
        <p:nvPr/>
      </p:nvGrpSpPr>
      <p:grpSpPr>
        <a:xfrm>
          <a:off x="0" y="0"/>
          <a:ext cx="0" cy="0"/>
          <a:chOff x="0" y="0"/>
          <a:chExt cx="0" cy="0"/>
        </a:xfrm>
      </p:grpSpPr>
      <p:pic>
        <p:nvPicPr>
          <p:cNvPr id="67" name="Google Shape;67;p10"/>
          <p:cNvPicPr preferRelativeResize="0"/>
          <p:nvPr/>
        </p:nvPicPr>
        <p:blipFill rotWithShape="1">
          <a:blip r:embed="rId2">
            <a:alphaModFix/>
          </a:blip>
          <a:srcRect t="18298" r="28341" b="23071"/>
          <a:stretch/>
        </p:blipFill>
        <p:spPr>
          <a:xfrm>
            <a:off x="5488815" y="0"/>
            <a:ext cx="6703187" cy="6858000"/>
          </a:xfrm>
          <a:prstGeom prst="rect">
            <a:avLst/>
          </a:prstGeom>
          <a:noFill/>
          <a:ln>
            <a:noFill/>
          </a:ln>
        </p:spPr>
      </p:pic>
      <p:sp>
        <p:nvSpPr>
          <p:cNvPr id="68" name="Google Shape;68;p10"/>
          <p:cNvSpPr txBox="1">
            <a:spLocks noGrp="1"/>
          </p:cNvSpPr>
          <p:nvPr>
            <p:ph type="title"/>
          </p:nvPr>
        </p:nvSpPr>
        <p:spPr>
          <a:xfrm>
            <a:off x="1333500" y="1020445"/>
            <a:ext cx="2895600" cy="13257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lt1"/>
              </a:buClr>
              <a:buSzPts val="2800"/>
              <a:buFont typeface="Calibri"/>
              <a:buNone/>
              <a:defRPr sz="2800">
                <a:solidFill>
                  <a:schemeClr val="l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9" name="Google Shape;69;p10"/>
          <p:cNvSpPr txBox="1">
            <a:spLocks noGrp="1"/>
          </p:cNvSpPr>
          <p:nvPr>
            <p:ph type="body" idx="1"/>
          </p:nvPr>
        </p:nvSpPr>
        <p:spPr>
          <a:xfrm>
            <a:off x="1333500" y="2924175"/>
            <a:ext cx="2895600" cy="2519400"/>
          </a:xfrm>
          <a:prstGeom prst="rect">
            <a:avLst/>
          </a:prstGeom>
          <a:noFill/>
          <a:ln>
            <a:noFill/>
          </a:ln>
        </p:spPr>
        <p:txBody>
          <a:bodyPr spcFirstLastPara="1" wrap="square" lIns="91425" tIns="45700" rIns="91425" bIns="45700" anchor="t" anchorCtr="0">
            <a:normAutofit/>
          </a:bodyPr>
          <a:lstStyle>
            <a:lvl1pPr marL="457200" lvl="0" indent="-228600" algn="l" rtl="0">
              <a:lnSpc>
                <a:spcPct val="150000"/>
              </a:lnSpc>
              <a:spcBef>
                <a:spcPts val="1000"/>
              </a:spcBef>
              <a:spcAft>
                <a:spcPts val="0"/>
              </a:spcAft>
              <a:buClr>
                <a:schemeClr val="lt1"/>
              </a:buClr>
              <a:buSzPts val="1400"/>
              <a:buNone/>
              <a:defRPr sz="1400">
                <a:solidFill>
                  <a:schemeClr val="lt1"/>
                </a:solidFill>
              </a:defRPr>
            </a:lvl1pPr>
            <a:lvl2pPr marL="914400" lvl="1" indent="-228600" algn="l" rtl="0">
              <a:lnSpc>
                <a:spcPct val="150000"/>
              </a:lnSpc>
              <a:spcBef>
                <a:spcPts val="500"/>
              </a:spcBef>
              <a:spcAft>
                <a:spcPts val="0"/>
              </a:spcAft>
              <a:buClr>
                <a:schemeClr val="lt1"/>
              </a:buClr>
              <a:buSzPts val="1400"/>
              <a:buNone/>
              <a:defRPr sz="1400">
                <a:solidFill>
                  <a:schemeClr val="lt1"/>
                </a:solidFill>
              </a:defRPr>
            </a:lvl2pPr>
            <a:lvl3pPr marL="1371600" lvl="2" indent="-228600" algn="l" rtl="0">
              <a:lnSpc>
                <a:spcPct val="150000"/>
              </a:lnSpc>
              <a:spcBef>
                <a:spcPts val="500"/>
              </a:spcBef>
              <a:spcAft>
                <a:spcPts val="0"/>
              </a:spcAft>
              <a:buClr>
                <a:schemeClr val="lt1"/>
              </a:buClr>
              <a:buSzPts val="1400"/>
              <a:buNone/>
              <a:defRPr sz="1400">
                <a:solidFill>
                  <a:schemeClr val="lt1"/>
                </a:solidFill>
              </a:defRPr>
            </a:lvl3pPr>
            <a:lvl4pPr marL="1828800" lvl="3" indent="-228600" algn="l" rtl="0">
              <a:lnSpc>
                <a:spcPct val="150000"/>
              </a:lnSpc>
              <a:spcBef>
                <a:spcPts val="500"/>
              </a:spcBef>
              <a:spcAft>
                <a:spcPts val="0"/>
              </a:spcAft>
              <a:buClr>
                <a:schemeClr val="lt1"/>
              </a:buClr>
              <a:buSzPts val="1400"/>
              <a:buNone/>
              <a:defRPr sz="1400">
                <a:solidFill>
                  <a:schemeClr val="lt1"/>
                </a:solidFill>
              </a:defRPr>
            </a:lvl4pPr>
            <a:lvl5pPr marL="2286000" lvl="4" indent="-228600" algn="l" rtl="0">
              <a:lnSpc>
                <a:spcPct val="150000"/>
              </a:lnSpc>
              <a:spcBef>
                <a:spcPts val="500"/>
              </a:spcBef>
              <a:spcAft>
                <a:spcPts val="0"/>
              </a:spcAft>
              <a:buClr>
                <a:schemeClr val="lt1"/>
              </a:buClr>
              <a:buSzPts val="1400"/>
              <a:buNone/>
              <a:defRPr sz="1400">
                <a:solidFill>
                  <a:schemeClr val="lt1"/>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0" name="Google Shape;70;p10"/>
          <p:cNvSpPr txBox="1">
            <a:spLocks noGrp="1"/>
          </p:cNvSpPr>
          <p:nvPr>
            <p:ph type="ftr" idx="11"/>
          </p:nvPr>
        </p:nvSpPr>
        <p:spPr>
          <a:xfrm>
            <a:off x="2669886" y="6356349"/>
            <a:ext cx="2482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5536305" y="6356350"/>
            <a:ext cx="987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Introduction" type="secHead">
  <p:cSld name="SECTION_HEADER">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468449" y="1671639"/>
            <a:ext cx="6005400" cy="6531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3200"/>
              <a:buFont typeface="Calibri"/>
              <a:buNone/>
              <a:defRPr sz="3200"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4" name="Google Shape;74;p11"/>
          <p:cNvSpPr txBox="1">
            <a:spLocks noGrp="1"/>
          </p:cNvSpPr>
          <p:nvPr>
            <p:ph type="body" idx="1"/>
          </p:nvPr>
        </p:nvSpPr>
        <p:spPr>
          <a:xfrm>
            <a:off x="1362075" y="2586447"/>
            <a:ext cx="6005400" cy="3304800"/>
          </a:xfrm>
          <a:prstGeom prst="rect">
            <a:avLst/>
          </a:prstGeom>
          <a:noFill/>
          <a:ln>
            <a:noFill/>
          </a:ln>
        </p:spPr>
        <p:txBody>
          <a:bodyPr spcFirstLastPara="1" wrap="square" lIns="91425" tIns="45700" rIns="91425" bIns="45700" anchor="t" anchorCtr="0">
            <a:normAutofit/>
          </a:bodyPr>
          <a:lstStyle>
            <a:lvl1pPr marL="457200" lvl="0" indent="-381000" algn="l" rtl="0">
              <a:lnSpc>
                <a:spcPct val="100000"/>
              </a:lnSpc>
              <a:spcBef>
                <a:spcPts val="1000"/>
              </a:spcBef>
              <a:spcAft>
                <a:spcPts val="0"/>
              </a:spcAft>
              <a:buClr>
                <a:schemeClr val="dk1"/>
              </a:buClr>
              <a:buSzPts val="2400"/>
              <a:buFont typeface="Calibri"/>
              <a:buAutoNum type="arabicPeriod"/>
              <a:defRPr sz="2400">
                <a:solidFill>
                  <a:schemeClr val="dk1"/>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75" name="Google Shape;75;p11"/>
          <p:cNvSpPr txBox="1">
            <a:spLocks noGrp="1"/>
          </p:cNvSpPr>
          <p:nvPr>
            <p:ph type="ftr" idx="11"/>
          </p:nvPr>
        </p:nvSpPr>
        <p:spPr>
          <a:xfrm>
            <a:off x="2463800" y="6356350"/>
            <a:ext cx="34797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6" name="Google Shape;76;p1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77" name="Google Shape;77;p11" descr="BITS Pilani logo"/>
          <p:cNvPicPr preferRelativeResize="0"/>
          <p:nvPr/>
        </p:nvPicPr>
        <p:blipFill rotWithShape="1">
          <a:blip r:embed="rId2">
            <a:alphaModFix/>
          </a:blip>
          <a:srcRect/>
          <a:stretch/>
        </p:blipFill>
        <p:spPr>
          <a:xfrm>
            <a:off x="384175" y="288928"/>
            <a:ext cx="3338739" cy="865907"/>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Break" type="title">
  <p:cSld name="TITLE">
    <p:bg>
      <p:bgPr>
        <a:solidFill>
          <a:schemeClr val="dk1"/>
        </a:solidFill>
        <a:effectLst/>
      </p:bgPr>
    </p:bg>
    <p:spTree>
      <p:nvGrpSpPr>
        <p:cNvPr id="1" name="Shape 78"/>
        <p:cNvGrpSpPr/>
        <p:nvPr/>
      </p:nvGrpSpPr>
      <p:grpSpPr>
        <a:xfrm>
          <a:off x="0" y="0"/>
          <a:ext cx="0" cy="0"/>
          <a:chOff x="0" y="0"/>
          <a:chExt cx="0" cy="0"/>
        </a:xfrm>
      </p:grpSpPr>
      <p:sp>
        <p:nvSpPr>
          <p:cNvPr id="79" name="Google Shape;79;p12"/>
          <p:cNvSpPr txBox="1">
            <a:spLocks noGrp="1"/>
          </p:cNvSpPr>
          <p:nvPr>
            <p:ph type="ctrTitle"/>
          </p:nvPr>
        </p:nvSpPr>
        <p:spPr>
          <a:xfrm>
            <a:off x="6991350" y="2148840"/>
            <a:ext cx="4179600" cy="17154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lt1"/>
              </a:buClr>
              <a:buSzPts val="3600"/>
              <a:buFont typeface="Calibri"/>
              <a:buNone/>
              <a:defRPr sz="3600">
                <a:solidFill>
                  <a:schemeClr val="l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0" name="Google Shape;80;p12"/>
          <p:cNvSpPr txBox="1">
            <a:spLocks noGrp="1"/>
          </p:cNvSpPr>
          <p:nvPr>
            <p:ph type="subTitle" idx="1"/>
          </p:nvPr>
        </p:nvSpPr>
        <p:spPr>
          <a:xfrm>
            <a:off x="6991350" y="3962003"/>
            <a:ext cx="4179600" cy="365100"/>
          </a:xfrm>
          <a:prstGeom prst="rect">
            <a:avLst/>
          </a:prstGeom>
          <a:noFill/>
          <a:ln>
            <a:noFill/>
          </a:ln>
        </p:spPr>
        <p:txBody>
          <a:bodyPr spcFirstLastPara="1" wrap="square" lIns="91425" tIns="45700" rIns="91425" bIns="45700" anchor="t" anchorCtr="0">
            <a:normAutofit/>
          </a:bodyPr>
          <a:lstStyle>
            <a:lvl1pPr lvl="0" algn="l" rtl="0">
              <a:lnSpc>
                <a:spcPct val="90000"/>
              </a:lnSpc>
              <a:spcBef>
                <a:spcPts val="1000"/>
              </a:spcBef>
              <a:spcAft>
                <a:spcPts val="0"/>
              </a:spcAft>
              <a:buClr>
                <a:schemeClr val="lt1"/>
              </a:buClr>
              <a:buSzPts val="1600"/>
              <a:buNone/>
              <a:defRPr sz="1600">
                <a:solidFill>
                  <a:schemeClr val="lt1"/>
                </a:solidFill>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pic>
        <p:nvPicPr>
          <p:cNvPr id="81" name="Google Shape;81;p12"/>
          <p:cNvPicPr preferRelativeResize="0"/>
          <p:nvPr/>
        </p:nvPicPr>
        <p:blipFill rotWithShape="1">
          <a:blip r:embed="rId2">
            <a:alphaModFix/>
          </a:blip>
          <a:srcRect/>
          <a:stretch/>
        </p:blipFill>
        <p:spPr>
          <a:xfrm>
            <a:off x="0" y="828675"/>
            <a:ext cx="5876925" cy="52006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linkedin.com/in/goelaakash123/" TargetMode="Externa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5.png"/><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2.jpg"/><Relationship Id="rId4" Type="http://schemas.openxmlformats.org/officeDocument/2006/relationships/image" Target="../media/image41.jpg"/></Relationships>
</file>

<file path=ppt/slides/_rels/slide3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63.jpg"/><Relationship Id="rId5" Type="http://schemas.openxmlformats.org/officeDocument/2006/relationships/image" Target="../media/image62.jpg"/><Relationship Id="rId4" Type="http://schemas.openxmlformats.org/officeDocument/2006/relationships/image" Target="../media/image61.jp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D0C69-C9ED-17AF-8127-828113E1227F}"/>
              </a:ext>
            </a:extLst>
          </p:cNvPr>
          <p:cNvSpPr>
            <a:spLocks noGrp="1"/>
          </p:cNvSpPr>
          <p:nvPr>
            <p:ph type="title"/>
          </p:nvPr>
        </p:nvSpPr>
        <p:spPr/>
        <p:txBody>
          <a:bodyPr>
            <a:normAutofit/>
          </a:bodyPr>
          <a:lstStyle/>
          <a:p>
            <a:pPr marL="0" lvl="0" indent="0" rtl="0">
              <a:spcBef>
                <a:spcPts val="0"/>
              </a:spcBef>
              <a:spcAft>
                <a:spcPts val="0"/>
              </a:spcAft>
            </a:pPr>
            <a:r>
              <a:rPr lang="en-US" sz="2800" dirty="0">
                <a:solidFill>
                  <a:schemeClr val="dk1"/>
                </a:solidFill>
                <a:latin typeface="Calibri"/>
                <a:ea typeface="Calibri"/>
                <a:cs typeface="Calibri"/>
                <a:sym typeface="Calibri"/>
              </a:rPr>
              <a:t>Aakash Goel</a:t>
            </a:r>
            <a:br>
              <a:rPr lang="en-US" sz="2800" dirty="0">
                <a:solidFill>
                  <a:schemeClr val="dk1"/>
                </a:solidFill>
                <a:latin typeface="Calibri"/>
                <a:ea typeface="Calibri"/>
                <a:cs typeface="Calibri"/>
                <a:sym typeface="Calibri"/>
              </a:rPr>
            </a:br>
            <a:r>
              <a:rPr lang="en-US" sz="2800" dirty="0">
                <a:solidFill>
                  <a:schemeClr val="dk1"/>
                </a:solidFill>
                <a:latin typeface="Calibri"/>
                <a:ea typeface="Calibri"/>
                <a:cs typeface="Calibri"/>
                <a:sym typeface="Calibri"/>
                <a:hlinkClick r:id="rId2"/>
              </a:rPr>
              <a:t>https://www.linkedin.com/in/goelaakash123/</a:t>
            </a:r>
            <a:endParaRPr lang="en-US" dirty="0"/>
          </a:p>
        </p:txBody>
      </p:sp>
      <p:sp>
        <p:nvSpPr>
          <p:cNvPr id="3" name="Subtitle 2">
            <a:extLst>
              <a:ext uri="{FF2B5EF4-FFF2-40B4-BE49-F238E27FC236}">
                <a16:creationId xmlns:a16="http://schemas.microsoft.com/office/drawing/2014/main" id="{C84DECD3-7272-A66B-D05A-F5C716C54AE3}"/>
              </a:ext>
            </a:extLst>
          </p:cNvPr>
          <p:cNvSpPr>
            <a:spLocks noGrp="1"/>
          </p:cNvSpPr>
          <p:nvPr>
            <p:ph type="subTitle" idx="1"/>
          </p:nvPr>
        </p:nvSpPr>
        <p:spPr>
          <a:xfrm>
            <a:off x="4657725" y="5028803"/>
            <a:ext cx="6696074" cy="688825"/>
          </a:xfrm>
        </p:spPr>
        <p:txBody>
          <a:bodyPr>
            <a:noAutofit/>
          </a:bodyPr>
          <a:lstStyle/>
          <a:p>
            <a:r>
              <a:rPr lang="en-US" sz="1200" dirty="0"/>
              <a:t>Acknowledgement: </a:t>
            </a:r>
            <a:r>
              <a:rPr lang="en-US" sz="1200" b="0" i="0" u="none" strike="noStrike" cap="none" dirty="0">
                <a:solidFill>
                  <a:srgbClr val="FF0000"/>
                </a:solidFill>
                <a:latin typeface="Arial"/>
                <a:ea typeface="Arial"/>
                <a:cs typeface="Arial"/>
                <a:sym typeface="Arial"/>
              </a:rPr>
              <a:t>Slide Materials adopted from  - Intro to Computer Vision (Cornell Tech); Noah Snavely, </a:t>
            </a:r>
            <a:r>
              <a:rPr lang="en-US" sz="1200" dirty="0">
                <a:solidFill>
                  <a:srgbClr val="FF0000"/>
                </a:solidFill>
              </a:rPr>
              <a:t>prepared by the lead instructor Prof S P Vimal , modified (added some content) by Aakash Goel</a:t>
            </a:r>
          </a:p>
        </p:txBody>
      </p:sp>
      <p:sp>
        <p:nvSpPr>
          <p:cNvPr id="4" name="Slide Number Placeholder 3">
            <a:extLst>
              <a:ext uri="{FF2B5EF4-FFF2-40B4-BE49-F238E27FC236}">
                <a16:creationId xmlns:a16="http://schemas.microsoft.com/office/drawing/2014/main" id="{CF5FF7BA-7C01-3743-F6C5-F758957501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a:t>
            </a:fld>
            <a:endParaRPr lang="en-US"/>
          </a:p>
        </p:txBody>
      </p:sp>
      <p:sp>
        <p:nvSpPr>
          <p:cNvPr id="6" name="TextBox 5">
            <a:extLst>
              <a:ext uri="{FF2B5EF4-FFF2-40B4-BE49-F238E27FC236}">
                <a16:creationId xmlns:a16="http://schemas.microsoft.com/office/drawing/2014/main" id="{FAB6B0C6-F660-E59C-6C87-5A6540BC8E38}"/>
              </a:ext>
            </a:extLst>
          </p:cNvPr>
          <p:cNvSpPr txBox="1"/>
          <p:nvPr/>
        </p:nvSpPr>
        <p:spPr>
          <a:xfrm>
            <a:off x="777765" y="1907531"/>
            <a:ext cx="6096000" cy="523220"/>
          </a:xfrm>
          <a:prstGeom prst="rect">
            <a:avLst/>
          </a:prstGeom>
          <a:noFill/>
        </p:spPr>
        <p:txBody>
          <a:bodyPr wrap="square">
            <a:spAutoFit/>
          </a:bodyPr>
          <a:lstStyle/>
          <a:p>
            <a:pPr marL="0" lvl="0" indent="0" algn="l" rtl="0">
              <a:spcBef>
                <a:spcPts val="0"/>
              </a:spcBef>
              <a:spcAft>
                <a:spcPts val="0"/>
              </a:spcAft>
              <a:buClr>
                <a:schemeClr val="dk1"/>
              </a:buClr>
              <a:buSzPts val="3600"/>
              <a:buFont typeface="Calibri"/>
              <a:buNone/>
            </a:pPr>
            <a:r>
              <a:rPr lang="en-US" b="1" u="sng" dirty="0"/>
              <a:t>Session 4: </a:t>
            </a:r>
          </a:p>
          <a:p>
            <a:pPr marL="0" lvl="0" indent="0" algn="l" rtl="0">
              <a:spcBef>
                <a:spcPts val="0"/>
              </a:spcBef>
              <a:spcAft>
                <a:spcPts val="0"/>
              </a:spcAft>
              <a:buClr>
                <a:schemeClr val="dk1"/>
              </a:buClr>
              <a:buSzPts val="3600"/>
              <a:buFont typeface="Calibri"/>
              <a:buNone/>
            </a:pPr>
            <a:r>
              <a:rPr lang="en-US" b="1" dirty="0"/>
              <a:t>Edge Detection and Line Detection</a:t>
            </a:r>
          </a:p>
        </p:txBody>
      </p:sp>
    </p:spTree>
    <p:extLst>
      <p:ext uri="{BB962C8B-B14F-4D97-AF65-F5344CB8AC3E}">
        <p14:creationId xmlns:p14="http://schemas.microsoft.com/office/powerpoint/2010/main" val="599536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8DCEC-ACD5-E5E6-16E7-7E4814A8D5E1}"/>
              </a:ext>
            </a:extLst>
          </p:cNvPr>
          <p:cNvSpPr>
            <a:spLocks noGrp="1"/>
          </p:cNvSpPr>
          <p:nvPr>
            <p:ph type="title"/>
          </p:nvPr>
        </p:nvSpPr>
        <p:spPr/>
        <p:txBody>
          <a:bodyPr/>
          <a:lstStyle/>
          <a:p>
            <a:r>
              <a:rPr lang="en-US" dirty="0"/>
              <a:t>Example (1D) - Gradient</a:t>
            </a:r>
          </a:p>
        </p:txBody>
      </p:sp>
      <p:sp>
        <p:nvSpPr>
          <p:cNvPr id="3" name="Slide Number Placeholder 2">
            <a:extLst>
              <a:ext uri="{FF2B5EF4-FFF2-40B4-BE49-F238E27FC236}">
                <a16:creationId xmlns:a16="http://schemas.microsoft.com/office/drawing/2014/main" id="{A5D7FADF-A6B3-4A2B-7AB1-9F0678AD52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
        <p:nvSpPr>
          <p:cNvPr id="4" name="Text Placeholder 3">
            <a:extLst>
              <a:ext uri="{FF2B5EF4-FFF2-40B4-BE49-F238E27FC236}">
                <a16:creationId xmlns:a16="http://schemas.microsoft.com/office/drawing/2014/main" id="{791C0456-33F7-2250-7031-AAC0C44562A9}"/>
              </a:ext>
            </a:extLst>
          </p:cNvPr>
          <p:cNvSpPr>
            <a:spLocks noGrp="1"/>
          </p:cNvSpPr>
          <p:nvPr>
            <p:ph type="body" idx="1"/>
          </p:nvPr>
        </p:nvSpPr>
        <p:spPr/>
        <p:txBody>
          <a:bodyPr>
            <a:normAutofit fontScale="55000" lnSpcReduction="20000"/>
          </a:bodyPr>
          <a:lstStyle/>
          <a:p>
            <a:pPr marL="50800" indent="0">
              <a:buNone/>
            </a:pPr>
            <a:r>
              <a:rPr lang="en-US" b="1" dirty="0"/>
              <a:t>Imagine a Row of Pixels (1D)</a:t>
            </a:r>
          </a:p>
          <a:p>
            <a:pPr marL="50800" indent="0">
              <a:buNone/>
            </a:pPr>
            <a:r>
              <a:rPr lang="en-US" dirty="0"/>
              <a:t>[50, 52, 55, 60, 90, 130, 132, 133]</a:t>
            </a:r>
          </a:p>
          <a:p>
            <a:pPr marL="50800" indent="0">
              <a:buNone/>
            </a:pPr>
            <a:endParaRPr lang="en-US" dirty="0"/>
          </a:p>
          <a:p>
            <a:pPr marL="50800" indent="0">
              <a:buNone/>
            </a:pPr>
            <a:r>
              <a:rPr lang="en-US" dirty="0"/>
              <a:t>We can see a rapid change in values from 60 → 90 → 130. That’s where an edge exists.</a:t>
            </a:r>
          </a:p>
          <a:p>
            <a:pPr marL="50800" indent="0">
              <a:buNone/>
            </a:pPr>
            <a:r>
              <a:rPr lang="en-US" b="1" dirty="0"/>
              <a:t>Mathematically</a:t>
            </a:r>
            <a:r>
              <a:rPr lang="en-US" dirty="0"/>
              <a:t>, we calculate the gradient by subtracting neighbor values:</a:t>
            </a:r>
          </a:p>
          <a:p>
            <a:pPr marL="50800" indent="0">
              <a:buNone/>
            </a:pPr>
            <a:endParaRPr lang="en-US" dirty="0"/>
          </a:p>
          <a:p>
            <a:pPr marL="50800" indent="0">
              <a:buNone/>
            </a:pPr>
            <a:r>
              <a:rPr lang="en-US" dirty="0"/>
              <a:t>Gradient ≈ Right – Left</a:t>
            </a:r>
          </a:p>
          <a:p>
            <a:pPr marL="50800" indent="0">
              <a:buNone/>
            </a:pPr>
            <a:r>
              <a:rPr lang="en-US" dirty="0"/>
              <a:t>Example:</a:t>
            </a:r>
          </a:p>
          <a:p>
            <a:pPr marL="50800" indent="0">
              <a:buNone/>
            </a:pPr>
            <a:endParaRPr lang="en-US" dirty="0"/>
          </a:p>
          <a:p>
            <a:pPr marL="50800" indent="0">
              <a:buNone/>
            </a:pPr>
            <a:r>
              <a:rPr lang="en-US" dirty="0"/>
              <a:t>At pixel 3 (value = 60):</a:t>
            </a:r>
          </a:p>
          <a:p>
            <a:pPr marL="50800" indent="0">
              <a:buNone/>
            </a:pPr>
            <a:r>
              <a:rPr lang="en-US" dirty="0"/>
              <a:t>Gradient ≈ 90 - 55 = 35 → High gradient → Edge</a:t>
            </a:r>
          </a:p>
          <a:p>
            <a:pPr marL="50800" indent="0">
              <a:buNone/>
            </a:pPr>
            <a:endParaRPr lang="en-US" dirty="0"/>
          </a:p>
          <a:p>
            <a:pPr marL="50800" indent="0">
              <a:buNone/>
            </a:pPr>
            <a:r>
              <a:rPr lang="en-US" dirty="0"/>
              <a:t>At pixel 1 (value = 52):</a:t>
            </a:r>
          </a:p>
          <a:p>
            <a:pPr marL="50800" indent="0">
              <a:buNone/>
            </a:pPr>
            <a:r>
              <a:rPr lang="en-US" dirty="0"/>
              <a:t>Gradient ≈ 55 - 50 = 5 → Low gradient → No edge</a:t>
            </a:r>
          </a:p>
          <a:p>
            <a:pPr marL="50800" indent="0">
              <a:buNone/>
            </a:pPr>
            <a:endParaRPr lang="en-US" dirty="0"/>
          </a:p>
          <a:p>
            <a:pPr marL="50800" indent="0">
              <a:buNone/>
            </a:pPr>
            <a:endParaRPr lang="en-US" dirty="0"/>
          </a:p>
        </p:txBody>
      </p:sp>
    </p:spTree>
    <p:extLst>
      <p:ext uri="{BB962C8B-B14F-4D97-AF65-F5344CB8AC3E}">
        <p14:creationId xmlns:p14="http://schemas.microsoft.com/office/powerpoint/2010/main" val="2733297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119B7F-41AF-665C-1656-C70E747695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42CF32-3F3F-4E16-1DA9-5E9F1AFB4B4E}"/>
              </a:ext>
            </a:extLst>
          </p:cNvPr>
          <p:cNvSpPr>
            <a:spLocks noGrp="1"/>
          </p:cNvSpPr>
          <p:nvPr>
            <p:ph type="title"/>
          </p:nvPr>
        </p:nvSpPr>
        <p:spPr/>
        <p:txBody>
          <a:bodyPr/>
          <a:lstStyle/>
          <a:p>
            <a:r>
              <a:rPr lang="en-US" dirty="0"/>
              <a:t>Example (2D) - Gradient</a:t>
            </a:r>
          </a:p>
        </p:txBody>
      </p:sp>
      <p:sp>
        <p:nvSpPr>
          <p:cNvPr id="3" name="Slide Number Placeholder 2">
            <a:extLst>
              <a:ext uri="{FF2B5EF4-FFF2-40B4-BE49-F238E27FC236}">
                <a16:creationId xmlns:a16="http://schemas.microsoft.com/office/drawing/2014/main" id="{C8853051-9A16-1C19-8E70-F2C4370008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
        <p:nvSpPr>
          <p:cNvPr id="4" name="Text Placeholder 3">
            <a:extLst>
              <a:ext uri="{FF2B5EF4-FFF2-40B4-BE49-F238E27FC236}">
                <a16:creationId xmlns:a16="http://schemas.microsoft.com/office/drawing/2014/main" id="{204FDAD4-3923-97DF-FCAD-4245B80399DA}"/>
              </a:ext>
            </a:extLst>
          </p:cNvPr>
          <p:cNvSpPr>
            <a:spLocks noGrp="1"/>
          </p:cNvSpPr>
          <p:nvPr>
            <p:ph type="body" idx="1"/>
          </p:nvPr>
        </p:nvSpPr>
        <p:spPr/>
        <p:txBody>
          <a:bodyPr>
            <a:noAutofit/>
          </a:bodyPr>
          <a:lstStyle/>
          <a:p>
            <a:pPr marL="50800" indent="0">
              <a:buNone/>
            </a:pPr>
            <a:r>
              <a:rPr lang="en-US" sz="1500" dirty="0"/>
              <a:t>In 2D Images: Gradient in X and Y Directions</a:t>
            </a:r>
          </a:p>
          <a:p>
            <a:pPr marL="50800" indent="0">
              <a:buNone/>
            </a:pPr>
            <a:r>
              <a:rPr lang="en-US" sz="1500" dirty="0"/>
              <a:t>Each pixel has 2 neighbors in X-direction (left-right) and 2 in Y-direction (top-bottom).</a:t>
            </a:r>
          </a:p>
          <a:p>
            <a:pPr marL="50800" indent="0">
              <a:buNone/>
            </a:pPr>
            <a:r>
              <a:rPr lang="en-US" sz="1500" b="1" dirty="0"/>
              <a:t>Gradient in X:</a:t>
            </a:r>
          </a:p>
          <a:p>
            <a:pPr marL="50800" indent="0">
              <a:buNone/>
            </a:pPr>
            <a:r>
              <a:rPr lang="en-US" sz="1500" dirty="0"/>
              <a:t>Gx = I(x+1, y) - I(x-1, y)</a:t>
            </a:r>
          </a:p>
          <a:p>
            <a:pPr marL="50800" indent="0">
              <a:buNone/>
            </a:pPr>
            <a:r>
              <a:rPr lang="en-US" sz="1500" b="1" dirty="0"/>
              <a:t>Gradient in Y:</a:t>
            </a:r>
          </a:p>
          <a:p>
            <a:pPr marL="50800" indent="0">
              <a:buNone/>
            </a:pPr>
            <a:r>
              <a:rPr lang="en-US" sz="1500" dirty="0"/>
              <a:t>Gy = I(x, y+1) - I(x, y-1)</a:t>
            </a:r>
          </a:p>
          <a:p>
            <a:pPr marL="50800" indent="0">
              <a:buNone/>
            </a:pPr>
            <a:endParaRPr lang="en-US" sz="1500" dirty="0"/>
          </a:p>
          <a:p>
            <a:pPr marL="50800" indent="0">
              <a:buNone/>
            </a:pPr>
            <a:r>
              <a:rPr lang="en-US" sz="1500" b="1" dirty="0"/>
              <a:t>Magnitude of gradient = √(Gx² + Gy²)</a:t>
            </a:r>
          </a:p>
          <a:p>
            <a:pPr marL="50800" indent="0">
              <a:buNone/>
            </a:pPr>
            <a:r>
              <a:rPr lang="en-US" sz="1500" b="1" dirty="0"/>
              <a:t>Direction = arctangent(Gy / Gx)</a:t>
            </a:r>
          </a:p>
          <a:p>
            <a:pPr marL="50800" indent="0">
              <a:buNone/>
            </a:pPr>
            <a:endParaRPr lang="en-US" sz="1500" dirty="0"/>
          </a:p>
          <a:p>
            <a:pPr marL="50800" indent="0">
              <a:buNone/>
            </a:pPr>
            <a:r>
              <a:rPr lang="en-US" sz="1500" dirty="0"/>
              <a:t>This tells us how strong the edge is, and in which direction it points.</a:t>
            </a:r>
          </a:p>
        </p:txBody>
      </p:sp>
    </p:spTree>
    <p:extLst>
      <p:ext uri="{BB962C8B-B14F-4D97-AF65-F5344CB8AC3E}">
        <p14:creationId xmlns:p14="http://schemas.microsoft.com/office/powerpoint/2010/main" val="2283482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718E5-12C5-88ED-EBD1-FAD8E44845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6EB506-619B-DFA9-4ACC-9AF78706BBF8}"/>
              </a:ext>
            </a:extLst>
          </p:cNvPr>
          <p:cNvSpPr>
            <a:spLocks noGrp="1"/>
          </p:cNvSpPr>
          <p:nvPr>
            <p:ph type="title"/>
          </p:nvPr>
        </p:nvSpPr>
        <p:spPr/>
        <p:txBody>
          <a:bodyPr/>
          <a:lstStyle/>
          <a:p>
            <a:r>
              <a:rPr lang="en-US" dirty="0"/>
              <a:t>Example (2D) - Gradient</a:t>
            </a:r>
          </a:p>
        </p:txBody>
      </p:sp>
      <p:sp>
        <p:nvSpPr>
          <p:cNvPr id="3" name="Slide Number Placeholder 2">
            <a:extLst>
              <a:ext uri="{FF2B5EF4-FFF2-40B4-BE49-F238E27FC236}">
                <a16:creationId xmlns:a16="http://schemas.microsoft.com/office/drawing/2014/main" id="{3D51154B-256B-B004-566B-8C1E46935C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
        <p:nvSpPr>
          <p:cNvPr id="4" name="Text Placeholder 3">
            <a:extLst>
              <a:ext uri="{FF2B5EF4-FFF2-40B4-BE49-F238E27FC236}">
                <a16:creationId xmlns:a16="http://schemas.microsoft.com/office/drawing/2014/main" id="{ADF34CBE-2886-4F30-0DC4-C0487820A625}"/>
              </a:ext>
            </a:extLst>
          </p:cNvPr>
          <p:cNvSpPr>
            <a:spLocks noGrp="1"/>
          </p:cNvSpPr>
          <p:nvPr>
            <p:ph type="body" idx="1"/>
          </p:nvPr>
        </p:nvSpPr>
        <p:spPr/>
        <p:txBody>
          <a:bodyPr>
            <a:noAutofit/>
          </a:bodyPr>
          <a:lstStyle/>
          <a:p>
            <a:pPr marL="50800" indent="0">
              <a:buNone/>
            </a:pPr>
            <a:r>
              <a:rPr lang="en-US" sz="1500" dirty="0"/>
              <a:t>We want to compute the gradient at the center pixel (100).</a:t>
            </a:r>
          </a:p>
          <a:p>
            <a:pPr marL="50800" indent="0">
              <a:buNone/>
            </a:pPr>
            <a:endParaRPr lang="en-US" sz="1500" dirty="0"/>
          </a:p>
          <a:p>
            <a:pPr marL="50800" indent="0">
              <a:buNone/>
            </a:pPr>
            <a:r>
              <a:rPr lang="en-US" sz="1500" dirty="0"/>
              <a:t>Gx = Right - Left = 150 - 50 = 100</a:t>
            </a:r>
          </a:p>
          <a:p>
            <a:pPr marL="50800" indent="0">
              <a:buNone/>
            </a:pPr>
            <a:r>
              <a:rPr lang="en-US" sz="1500" dirty="0"/>
              <a:t>Gy = Bottom - Top = 150 - 50 = 100</a:t>
            </a:r>
          </a:p>
          <a:p>
            <a:pPr marL="50800" indent="0">
              <a:buNone/>
            </a:pPr>
            <a:endParaRPr lang="en-US" sz="1500" dirty="0"/>
          </a:p>
          <a:p>
            <a:pPr marL="50800" indent="0">
              <a:buNone/>
            </a:pPr>
            <a:r>
              <a:rPr lang="en-US" sz="1500" dirty="0"/>
              <a:t>Now:</a:t>
            </a:r>
          </a:p>
          <a:p>
            <a:pPr marL="50800" indent="0">
              <a:buNone/>
            </a:pPr>
            <a:r>
              <a:rPr lang="en-US" sz="1500" dirty="0"/>
              <a:t>Magnitude = √(100² + 100²) = √20000 ≈ 141</a:t>
            </a:r>
          </a:p>
          <a:p>
            <a:pPr marL="50800" indent="0">
              <a:buNone/>
            </a:pPr>
            <a:r>
              <a:rPr lang="en-US" sz="1500" dirty="0"/>
              <a:t>Direction = arctan(1) = 45°</a:t>
            </a:r>
          </a:p>
          <a:p>
            <a:pPr marL="50800" indent="0">
              <a:buNone/>
            </a:pPr>
            <a:endParaRPr lang="en-US" sz="1500" dirty="0"/>
          </a:p>
          <a:p>
            <a:pPr marL="50800" indent="0">
              <a:buNone/>
            </a:pPr>
            <a:r>
              <a:rPr lang="en-US" sz="1500" dirty="0"/>
              <a:t>This means there's a strong edge going diagonally from top-left to bottom-right.</a:t>
            </a:r>
          </a:p>
        </p:txBody>
      </p:sp>
      <p:pic>
        <p:nvPicPr>
          <p:cNvPr id="6" name="Picture 5">
            <a:extLst>
              <a:ext uri="{FF2B5EF4-FFF2-40B4-BE49-F238E27FC236}">
                <a16:creationId xmlns:a16="http://schemas.microsoft.com/office/drawing/2014/main" id="{F0406C9B-3CCB-8301-EA51-2569F4A3C55F}"/>
              </a:ext>
            </a:extLst>
          </p:cNvPr>
          <p:cNvPicPr>
            <a:picLocks noChangeAspect="1"/>
          </p:cNvPicPr>
          <p:nvPr/>
        </p:nvPicPr>
        <p:blipFill>
          <a:blip r:embed="rId2"/>
          <a:stretch>
            <a:fillRect/>
          </a:stretch>
        </p:blipFill>
        <p:spPr>
          <a:xfrm>
            <a:off x="7529415" y="1960775"/>
            <a:ext cx="1400370" cy="876422"/>
          </a:xfrm>
          <a:prstGeom prst="rect">
            <a:avLst/>
          </a:prstGeom>
        </p:spPr>
      </p:pic>
    </p:spTree>
    <p:extLst>
      <p:ext uri="{BB962C8B-B14F-4D97-AF65-F5344CB8AC3E}">
        <p14:creationId xmlns:p14="http://schemas.microsoft.com/office/powerpoint/2010/main" val="4169967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9B674-1296-0D12-05C1-ED0E9A7C0C9C}"/>
              </a:ext>
            </a:extLst>
          </p:cNvPr>
          <p:cNvSpPr>
            <a:spLocks noGrp="1"/>
          </p:cNvSpPr>
          <p:nvPr>
            <p:ph type="title"/>
          </p:nvPr>
        </p:nvSpPr>
        <p:spPr/>
        <p:txBody>
          <a:bodyPr/>
          <a:lstStyle/>
          <a:p>
            <a:r>
              <a:rPr lang="en-US" dirty="0"/>
              <a:t>Using Sobel Operator (More Stable than Simple Difference)</a:t>
            </a:r>
          </a:p>
        </p:txBody>
      </p:sp>
      <p:sp>
        <p:nvSpPr>
          <p:cNvPr id="3" name="Slide Number Placeholder 2">
            <a:extLst>
              <a:ext uri="{FF2B5EF4-FFF2-40B4-BE49-F238E27FC236}">
                <a16:creationId xmlns:a16="http://schemas.microsoft.com/office/drawing/2014/main" id="{FC6A3BBB-88FF-0A47-6300-07D756BD94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
        <p:nvSpPr>
          <p:cNvPr id="4" name="Text Placeholder 3">
            <a:extLst>
              <a:ext uri="{FF2B5EF4-FFF2-40B4-BE49-F238E27FC236}">
                <a16:creationId xmlns:a16="http://schemas.microsoft.com/office/drawing/2014/main" id="{D943A4C7-2974-5648-66F0-8C2E9E1AD44E}"/>
              </a:ext>
            </a:extLst>
          </p:cNvPr>
          <p:cNvSpPr>
            <a:spLocks noGrp="1"/>
          </p:cNvSpPr>
          <p:nvPr>
            <p:ph type="body" idx="1"/>
          </p:nvPr>
        </p:nvSpPr>
        <p:spPr/>
        <p:txBody>
          <a:bodyPr/>
          <a:lstStyle/>
          <a:p>
            <a:r>
              <a:rPr lang="en-US" dirty="0"/>
              <a:t>The Sobel Operator is a better way to calculate gradients. It uses </a:t>
            </a:r>
            <a:r>
              <a:rPr lang="en-US" b="1" dirty="0"/>
              <a:t>weighted differences</a:t>
            </a:r>
            <a:r>
              <a:rPr lang="en-US" dirty="0"/>
              <a:t>:</a:t>
            </a:r>
          </a:p>
          <a:p>
            <a:r>
              <a:rPr lang="en-US" dirty="0"/>
              <a:t>It combines:</a:t>
            </a:r>
          </a:p>
          <a:p>
            <a:pPr lvl="1"/>
            <a:r>
              <a:rPr lang="en-US" b="1" dirty="0"/>
              <a:t>Differentiation</a:t>
            </a:r>
            <a:r>
              <a:rPr lang="en-US" dirty="0"/>
              <a:t> (to detect edges)</a:t>
            </a:r>
          </a:p>
          <a:p>
            <a:pPr lvl="1"/>
            <a:r>
              <a:rPr lang="en-US" b="1" dirty="0"/>
              <a:t>Smoothing</a:t>
            </a:r>
            <a:r>
              <a:rPr lang="en-US" dirty="0"/>
              <a:t> (to reduce noise)</a:t>
            </a:r>
          </a:p>
          <a:p>
            <a:r>
              <a:rPr lang="en-US"/>
              <a:t>https://pyimagesearch.com/2021/05/12/image-gradients-with-opencv-sobel-and-scharr/</a:t>
            </a:r>
            <a:endParaRPr lang="en-US" dirty="0"/>
          </a:p>
        </p:txBody>
      </p:sp>
    </p:spTree>
    <p:extLst>
      <p:ext uri="{BB962C8B-B14F-4D97-AF65-F5344CB8AC3E}">
        <p14:creationId xmlns:p14="http://schemas.microsoft.com/office/powerpoint/2010/main" val="1812131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g2646951e7b1_0_430"/>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SzPct val="100000"/>
              <a:buNone/>
            </a:pPr>
            <a:r>
              <a:rPr lang="en-US" u="sng">
                <a:solidFill>
                  <a:srgbClr val="980000"/>
                </a:solidFill>
              </a:rPr>
              <a:t>Edge</a:t>
            </a:r>
            <a:endParaRPr u="sng">
              <a:solidFill>
                <a:srgbClr val="980000"/>
              </a:solidFill>
            </a:endParaRPr>
          </a:p>
          <a:p>
            <a:pPr marL="0" lvl="0" indent="0" algn="l" rtl="0">
              <a:lnSpc>
                <a:spcPct val="90000"/>
              </a:lnSpc>
              <a:spcBef>
                <a:spcPts val="0"/>
              </a:spcBef>
              <a:spcAft>
                <a:spcPts val="0"/>
              </a:spcAft>
              <a:buSzPct val="100000"/>
              <a:buNone/>
            </a:pPr>
            <a:r>
              <a:rPr lang="en-US" u="sng">
                <a:solidFill>
                  <a:srgbClr val="980000"/>
                </a:solidFill>
              </a:rPr>
              <a:t>Detection </a:t>
            </a:r>
            <a:endParaRPr u="sng">
              <a:solidFill>
                <a:srgbClr val="980000"/>
              </a:solidFill>
            </a:endParaRPr>
          </a:p>
          <a:p>
            <a:pPr marL="0" lvl="0" indent="0" algn="l" rtl="0">
              <a:lnSpc>
                <a:spcPct val="90000"/>
              </a:lnSpc>
              <a:spcBef>
                <a:spcPts val="0"/>
              </a:spcBef>
              <a:spcAft>
                <a:spcPts val="0"/>
              </a:spcAft>
              <a:buSzPct val="100000"/>
              <a:buNone/>
            </a:pPr>
            <a:r>
              <a:rPr lang="en-US" u="sng">
                <a:solidFill>
                  <a:srgbClr val="980000"/>
                </a:solidFill>
              </a:rPr>
              <a:t>Approach</a:t>
            </a:r>
            <a:endParaRPr u="sng">
              <a:solidFill>
                <a:srgbClr val="980000"/>
              </a:solidFill>
            </a:endParaRPr>
          </a:p>
        </p:txBody>
      </p:sp>
      <p:sp>
        <p:nvSpPr>
          <p:cNvPr id="218" name="Google Shape;218;g2646951e7b1_0_430"/>
          <p:cNvSpPr txBox="1"/>
          <p:nvPr/>
        </p:nvSpPr>
        <p:spPr>
          <a:xfrm>
            <a:off x="119400" y="1691525"/>
            <a:ext cx="3571200" cy="5541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2400"/>
              <a:buFont typeface="Arial"/>
              <a:buNone/>
            </a:pPr>
            <a:endParaRPr sz="2400" b="0" i="0" u="none" strike="noStrike" cap="none">
              <a:solidFill>
                <a:srgbClr val="980000"/>
              </a:solidFill>
              <a:latin typeface="Proxima Nova"/>
              <a:ea typeface="Proxima Nova"/>
              <a:cs typeface="Proxima Nova"/>
              <a:sym typeface="Proxima Nova"/>
            </a:endParaRPr>
          </a:p>
        </p:txBody>
      </p:sp>
      <p:pic>
        <p:nvPicPr>
          <p:cNvPr id="219" name="Google Shape;219;g2646951e7b1_0_430"/>
          <p:cNvPicPr preferRelativeResize="0"/>
          <p:nvPr/>
        </p:nvPicPr>
        <p:blipFill rotWithShape="1">
          <a:blip r:embed="rId3">
            <a:alphaModFix/>
          </a:blip>
          <a:srcRect/>
          <a:stretch/>
        </p:blipFill>
        <p:spPr>
          <a:xfrm>
            <a:off x="2767450" y="94800"/>
            <a:ext cx="9034226" cy="6663800"/>
          </a:xfrm>
          <a:prstGeom prst="rect">
            <a:avLst/>
          </a:prstGeom>
          <a:noFill/>
          <a:ln>
            <a:noFill/>
          </a:ln>
        </p:spPr>
      </p:pic>
      <p:sp>
        <p:nvSpPr>
          <p:cNvPr id="220" name="Google Shape;220;g2646951e7b1_0_430"/>
          <p:cNvSpPr txBox="1"/>
          <p:nvPr/>
        </p:nvSpPr>
        <p:spPr>
          <a:xfrm>
            <a:off x="-37275" y="2841975"/>
            <a:ext cx="3000000" cy="255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First column: 8-bit images with values in the range [ , ], 0 255 and intensity profiles of a ramp edge corrupted by Gaussian noise of zero mean and standard deviations of 0.0, 0.1, 1.0, and 10.0 intensity levels, respectively. Second column: First-derivative images and intensity profiles. Third column: Second-derivative images and intensity profiles.</a:t>
            </a:r>
            <a:endParaRPr/>
          </a:p>
        </p:txBody>
      </p:sp>
      <p:sp>
        <p:nvSpPr>
          <p:cNvPr id="221" name="Google Shape;221;g2646951e7b1_0_430"/>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4</a:t>
            </a:r>
            <a:r>
              <a:rPr lang="en-US" sz="800">
                <a:solidFill>
                  <a:srgbClr val="000000"/>
                </a:solidFill>
              </a:rPr>
              <a:t>:</a:t>
            </a:r>
            <a:r>
              <a:rPr lang="en-US" sz="800"/>
              <a:t> Edge and Line Detection</a:t>
            </a:r>
            <a:endParaRPr sz="800">
              <a:solidFill>
                <a:srgbClr val="00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g2646951e7b1_0_441"/>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SzPct val="100000"/>
              <a:buNone/>
            </a:pPr>
            <a:r>
              <a:rPr lang="en-US" u="sng">
                <a:solidFill>
                  <a:srgbClr val="980000"/>
                </a:solidFill>
              </a:rPr>
              <a:t>Edge</a:t>
            </a:r>
            <a:endParaRPr u="sng">
              <a:solidFill>
                <a:srgbClr val="980000"/>
              </a:solidFill>
            </a:endParaRPr>
          </a:p>
          <a:p>
            <a:pPr marL="0" lvl="0" indent="0" algn="l" rtl="0">
              <a:lnSpc>
                <a:spcPct val="90000"/>
              </a:lnSpc>
              <a:spcBef>
                <a:spcPts val="0"/>
              </a:spcBef>
              <a:spcAft>
                <a:spcPts val="0"/>
              </a:spcAft>
              <a:buSzPct val="100000"/>
              <a:buNone/>
            </a:pPr>
            <a:r>
              <a:rPr lang="en-US" u="sng">
                <a:solidFill>
                  <a:srgbClr val="980000"/>
                </a:solidFill>
              </a:rPr>
              <a:t>Detection </a:t>
            </a:r>
            <a:endParaRPr u="sng">
              <a:solidFill>
                <a:srgbClr val="980000"/>
              </a:solidFill>
            </a:endParaRPr>
          </a:p>
          <a:p>
            <a:pPr marL="0" lvl="0" indent="0" algn="l" rtl="0">
              <a:lnSpc>
                <a:spcPct val="90000"/>
              </a:lnSpc>
              <a:spcBef>
                <a:spcPts val="0"/>
              </a:spcBef>
              <a:spcAft>
                <a:spcPts val="0"/>
              </a:spcAft>
              <a:buSzPct val="100000"/>
              <a:buNone/>
            </a:pPr>
            <a:r>
              <a:rPr lang="en-US" u="sng">
                <a:solidFill>
                  <a:srgbClr val="980000"/>
                </a:solidFill>
              </a:rPr>
              <a:t>Approach</a:t>
            </a:r>
            <a:endParaRPr u="sng">
              <a:solidFill>
                <a:srgbClr val="980000"/>
              </a:solidFill>
            </a:endParaRPr>
          </a:p>
        </p:txBody>
      </p:sp>
      <p:sp>
        <p:nvSpPr>
          <p:cNvPr id="228" name="Google Shape;228;g2646951e7b1_0_441"/>
          <p:cNvSpPr txBox="1"/>
          <p:nvPr/>
        </p:nvSpPr>
        <p:spPr>
          <a:xfrm>
            <a:off x="119400" y="1691525"/>
            <a:ext cx="3571200" cy="5541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2400"/>
              <a:buFont typeface="Arial"/>
              <a:buNone/>
            </a:pPr>
            <a:endParaRPr sz="2400" b="0" i="0" u="none" strike="noStrike" cap="none">
              <a:solidFill>
                <a:srgbClr val="980000"/>
              </a:solidFill>
              <a:latin typeface="Proxima Nova"/>
              <a:ea typeface="Proxima Nova"/>
              <a:cs typeface="Proxima Nova"/>
              <a:sym typeface="Proxima Nova"/>
            </a:endParaRPr>
          </a:p>
        </p:txBody>
      </p:sp>
      <p:sp>
        <p:nvSpPr>
          <p:cNvPr id="229" name="Google Shape;229;g2646951e7b1_0_441"/>
          <p:cNvSpPr txBox="1">
            <a:spLocks noGrp="1"/>
          </p:cNvSpPr>
          <p:nvPr>
            <p:ph type="body" idx="1"/>
          </p:nvPr>
        </p:nvSpPr>
        <p:spPr>
          <a:xfrm>
            <a:off x="2670300" y="542825"/>
            <a:ext cx="7953600" cy="3304800"/>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1000"/>
              </a:spcBef>
              <a:spcAft>
                <a:spcPts val="0"/>
              </a:spcAft>
              <a:buSzPts val="2800"/>
              <a:buNone/>
            </a:pPr>
            <a:r>
              <a:rPr lang="en-US" sz="2400">
                <a:latin typeface="Proxima Nova"/>
                <a:ea typeface="Proxima Nova"/>
                <a:cs typeface="Proxima Nova"/>
                <a:sym typeface="Proxima Nova"/>
              </a:rPr>
              <a:t>1.</a:t>
            </a:r>
            <a:r>
              <a:rPr lang="en-US" sz="2400">
                <a:solidFill>
                  <a:srgbClr val="1C4587"/>
                </a:solidFill>
                <a:latin typeface="Proxima Nova"/>
                <a:ea typeface="Proxima Nova"/>
                <a:cs typeface="Proxima Nova"/>
                <a:sym typeface="Proxima Nova"/>
              </a:rPr>
              <a:t>   Image smoothing</a:t>
            </a:r>
            <a:r>
              <a:rPr lang="en-US" sz="2400">
                <a:latin typeface="Proxima Nova"/>
                <a:ea typeface="Proxima Nova"/>
                <a:cs typeface="Proxima Nova"/>
                <a:sym typeface="Proxima Nova"/>
              </a:rPr>
              <a:t> for noise reduction. </a:t>
            </a:r>
            <a:endParaRPr sz="2400">
              <a:latin typeface="Proxima Nova"/>
              <a:ea typeface="Proxima Nova"/>
              <a:cs typeface="Proxima Nova"/>
              <a:sym typeface="Proxima Nova"/>
            </a:endParaRPr>
          </a:p>
          <a:p>
            <a:pPr marL="0" lvl="0" indent="0" algn="l" rtl="0">
              <a:lnSpc>
                <a:spcPct val="90000"/>
              </a:lnSpc>
              <a:spcBef>
                <a:spcPts val="1000"/>
              </a:spcBef>
              <a:spcAft>
                <a:spcPts val="0"/>
              </a:spcAft>
              <a:buSzPts val="2800"/>
              <a:buNone/>
            </a:pPr>
            <a:endParaRPr sz="2400">
              <a:latin typeface="Proxima Nova"/>
              <a:ea typeface="Proxima Nova"/>
              <a:cs typeface="Proxima Nova"/>
              <a:sym typeface="Proxima Nova"/>
            </a:endParaRPr>
          </a:p>
          <a:p>
            <a:pPr marL="0" lvl="0" indent="0" algn="l" rtl="0">
              <a:lnSpc>
                <a:spcPct val="90000"/>
              </a:lnSpc>
              <a:spcBef>
                <a:spcPts val="1000"/>
              </a:spcBef>
              <a:spcAft>
                <a:spcPts val="0"/>
              </a:spcAft>
              <a:buSzPts val="2800"/>
              <a:buNone/>
            </a:pPr>
            <a:r>
              <a:rPr lang="en-US" sz="2400">
                <a:latin typeface="Proxima Nova"/>
                <a:ea typeface="Proxima Nova"/>
                <a:cs typeface="Proxima Nova"/>
                <a:sym typeface="Proxima Nova"/>
              </a:rPr>
              <a:t>2.  </a:t>
            </a:r>
            <a:r>
              <a:rPr lang="en-US" sz="2400">
                <a:solidFill>
                  <a:srgbClr val="1C4587"/>
                </a:solidFill>
                <a:latin typeface="Proxima Nova"/>
                <a:ea typeface="Proxima Nova"/>
                <a:cs typeface="Proxima Nova"/>
                <a:sym typeface="Proxima Nova"/>
              </a:rPr>
              <a:t>Detection of edge points</a:t>
            </a:r>
            <a:r>
              <a:rPr lang="en-US" sz="2400">
                <a:latin typeface="Proxima Nova"/>
                <a:ea typeface="Proxima Nova"/>
                <a:cs typeface="Proxima Nova"/>
                <a:sym typeface="Proxima Nova"/>
              </a:rPr>
              <a:t>. As mentioned earlier, this is a local operation that extracts from an image all points that are potential edge-point candidates.</a:t>
            </a:r>
            <a:endParaRPr sz="2400">
              <a:latin typeface="Proxima Nova"/>
              <a:ea typeface="Proxima Nova"/>
              <a:cs typeface="Proxima Nova"/>
              <a:sym typeface="Proxima Nova"/>
            </a:endParaRPr>
          </a:p>
          <a:p>
            <a:pPr marL="0" lvl="0" indent="0" algn="l" rtl="0">
              <a:lnSpc>
                <a:spcPct val="90000"/>
              </a:lnSpc>
              <a:spcBef>
                <a:spcPts val="1000"/>
              </a:spcBef>
              <a:spcAft>
                <a:spcPts val="0"/>
              </a:spcAft>
              <a:buSzPts val="2800"/>
              <a:buNone/>
            </a:pPr>
            <a:endParaRPr sz="2400">
              <a:latin typeface="Proxima Nova"/>
              <a:ea typeface="Proxima Nova"/>
              <a:cs typeface="Proxima Nova"/>
              <a:sym typeface="Proxima Nova"/>
            </a:endParaRPr>
          </a:p>
          <a:p>
            <a:pPr marL="0" lvl="0" indent="0" algn="l" rtl="0">
              <a:lnSpc>
                <a:spcPct val="90000"/>
              </a:lnSpc>
              <a:spcBef>
                <a:spcPts val="1000"/>
              </a:spcBef>
              <a:spcAft>
                <a:spcPts val="0"/>
              </a:spcAft>
              <a:buSzPts val="2800"/>
              <a:buNone/>
            </a:pPr>
            <a:r>
              <a:rPr lang="en-US" sz="2400">
                <a:latin typeface="Proxima Nova"/>
                <a:ea typeface="Proxima Nova"/>
                <a:cs typeface="Proxima Nova"/>
                <a:sym typeface="Proxima Nova"/>
              </a:rPr>
              <a:t>3.   </a:t>
            </a:r>
            <a:r>
              <a:rPr lang="en-US" sz="2400">
                <a:solidFill>
                  <a:srgbClr val="1C4587"/>
                </a:solidFill>
                <a:latin typeface="Proxima Nova"/>
                <a:ea typeface="Proxima Nova"/>
                <a:cs typeface="Proxima Nova"/>
                <a:sym typeface="Proxima Nova"/>
              </a:rPr>
              <a:t>Edge localization</a:t>
            </a:r>
            <a:r>
              <a:rPr lang="en-US" sz="2400">
                <a:latin typeface="Proxima Nova"/>
                <a:ea typeface="Proxima Nova"/>
                <a:cs typeface="Proxima Nova"/>
                <a:sym typeface="Proxima Nova"/>
              </a:rPr>
              <a:t>. The objective of this step is to select from the candidate points only the points that are members of the set of points comprising an edge.</a:t>
            </a:r>
            <a:endParaRPr sz="2400">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g2e5ce6bc3cc_0_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US"/>
              <a:t>16</a:t>
            </a:fld>
            <a:endParaRPr/>
          </a:p>
        </p:txBody>
      </p:sp>
      <p:sp>
        <p:nvSpPr>
          <p:cNvPr id="236" name="Google Shape;236;g2e5ce6bc3cc_0_1"/>
          <p:cNvSpPr txBox="1">
            <a:spLocks noGrp="1"/>
          </p:cNvSpPr>
          <p:nvPr>
            <p:ph type="body" idx="1"/>
          </p:nvPr>
        </p:nvSpPr>
        <p:spPr>
          <a:xfrm>
            <a:off x="838200" y="6065972"/>
            <a:ext cx="10930200" cy="456600"/>
          </a:xfrm>
          <a:prstGeom prst="rect">
            <a:avLst/>
          </a:prstGeom>
        </p:spPr>
        <p:txBody>
          <a:bodyPr spcFirstLastPara="1" wrap="square" lIns="91425" tIns="45700" rIns="91425" bIns="45700" anchor="t" anchorCtr="0">
            <a:normAutofit fontScale="25000" lnSpcReduction="20000"/>
          </a:bodyPr>
          <a:lstStyle/>
          <a:p>
            <a:pPr marL="0" lvl="0" indent="0" algn="l" rtl="0">
              <a:spcBef>
                <a:spcPts val="1000"/>
              </a:spcBef>
              <a:spcAft>
                <a:spcPts val="0"/>
              </a:spcAft>
              <a:buNone/>
            </a:pPr>
            <a:r>
              <a:rPr lang="en-US" sz="9200"/>
              <a:t>Image credit </a:t>
            </a:r>
            <a:r>
              <a:rPr lang="en-US" sz="8588">
                <a:solidFill>
                  <a:srgbClr val="666666"/>
                </a:solidFill>
              </a:rPr>
              <a:t>Digital Image Processing, 4th Ed, Rafael C. Gonzalez &amp; Richard E. Woods</a:t>
            </a:r>
            <a:endParaRPr sz="8588">
              <a:solidFill>
                <a:srgbClr val="666666"/>
              </a:solidFill>
            </a:endParaRPr>
          </a:p>
          <a:p>
            <a:pPr marL="0" lvl="0" indent="0" algn="l" rtl="0">
              <a:spcBef>
                <a:spcPts val="1000"/>
              </a:spcBef>
              <a:spcAft>
                <a:spcPts val="0"/>
              </a:spcAft>
              <a:buNone/>
            </a:pPr>
            <a:endParaRPr/>
          </a:p>
          <a:p>
            <a:pPr marL="0" lvl="0" indent="0" algn="l" rtl="0">
              <a:spcBef>
                <a:spcPts val="1000"/>
              </a:spcBef>
              <a:spcAft>
                <a:spcPts val="0"/>
              </a:spcAft>
              <a:buNone/>
            </a:pPr>
            <a:endParaRPr/>
          </a:p>
        </p:txBody>
      </p:sp>
      <p:pic>
        <p:nvPicPr>
          <p:cNvPr id="237" name="Google Shape;237;g2e5ce6bc3cc_0_1"/>
          <p:cNvPicPr preferRelativeResize="0"/>
          <p:nvPr/>
        </p:nvPicPr>
        <p:blipFill>
          <a:blip r:embed="rId3">
            <a:alphaModFix/>
          </a:blip>
          <a:stretch>
            <a:fillRect/>
          </a:stretch>
        </p:blipFill>
        <p:spPr>
          <a:xfrm>
            <a:off x="1751350" y="77175"/>
            <a:ext cx="7259076" cy="5360424"/>
          </a:xfrm>
          <a:prstGeom prst="rect">
            <a:avLst/>
          </a:prstGeom>
          <a:noFill/>
          <a:ln>
            <a:noFill/>
          </a:ln>
        </p:spPr>
      </p:pic>
      <p:pic>
        <p:nvPicPr>
          <p:cNvPr id="238" name="Google Shape;238;g2e5ce6bc3cc_0_1"/>
          <p:cNvPicPr preferRelativeResize="0"/>
          <p:nvPr/>
        </p:nvPicPr>
        <p:blipFill>
          <a:blip r:embed="rId4">
            <a:alphaModFix/>
          </a:blip>
          <a:stretch>
            <a:fillRect/>
          </a:stretch>
        </p:blipFill>
        <p:spPr>
          <a:xfrm>
            <a:off x="9225651" y="3619800"/>
            <a:ext cx="2876774" cy="223471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g2646951e7b1_0_451"/>
          <p:cNvSpPr txBox="1"/>
          <p:nvPr/>
        </p:nvSpPr>
        <p:spPr>
          <a:xfrm>
            <a:off x="119400" y="1691525"/>
            <a:ext cx="3571200" cy="5541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2400"/>
              <a:buFont typeface="Arial"/>
              <a:buNone/>
            </a:pPr>
            <a:endParaRPr sz="2400" b="0" i="0" u="none" strike="noStrike" cap="none">
              <a:solidFill>
                <a:srgbClr val="980000"/>
              </a:solidFill>
              <a:latin typeface="Proxima Nova"/>
              <a:ea typeface="Proxima Nova"/>
              <a:cs typeface="Proxima Nova"/>
              <a:sym typeface="Proxima Nova"/>
            </a:endParaRPr>
          </a:p>
        </p:txBody>
      </p:sp>
      <p:sp>
        <p:nvSpPr>
          <p:cNvPr id="245" name="Google Shape;245;g2646951e7b1_0_451"/>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Gradient and it’s Computation</a:t>
            </a:r>
            <a:endParaRPr/>
          </a:p>
        </p:txBody>
      </p:sp>
      <p:sp>
        <p:nvSpPr>
          <p:cNvPr id="246" name="Google Shape;246;g2646951e7b1_0_451"/>
          <p:cNvSpPr txBox="1"/>
          <p:nvPr/>
        </p:nvSpPr>
        <p:spPr>
          <a:xfrm>
            <a:off x="1247275" y="1568100"/>
            <a:ext cx="10435500" cy="1929300"/>
          </a:xfrm>
          <a:prstGeom prst="rect">
            <a:avLst/>
          </a:prstGeom>
          <a:noFill/>
          <a:ln>
            <a:noFill/>
          </a:ln>
        </p:spPr>
        <p:txBody>
          <a:bodyPr spcFirstLastPara="1" wrap="square" lIns="91425" tIns="91425" rIns="91425" bIns="91425" anchor="t" anchorCtr="0">
            <a:spAutoFit/>
          </a:bodyPr>
          <a:lstStyle/>
          <a:p>
            <a:pPr marL="342900" marR="0" lvl="0" indent="-323850" algn="l" rtl="0">
              <a:lnSpc>
                <a:spcPct val="100000"/>
              </a:lnSpc>
              <a:spcBef>
                <a:spcPts val="0"/>
              </a:spcBef>
              <a:spcAft>
                <a:spcPts val="0"/>
              </a:spcAft>
              <a:buClr>
                <a:schemeClr val="dk1"/>
              </a:buClr>
              <a:buSzPts val="2900"/>
              <a:buFont typeface="Arial"/>
              <a:buChar char="•"/>
            </a:pPr>
            <a:r>
              <a:rPr lang="en-US" sz="2900" b="0" i="0" u="none" strike="noStrike" cap="none">
                <a:solidFill>
                  <a:schemeClr val="dk1"/>
                </a:solidFill>
                <a:latin typeface="Open Sans"/>
                <a:ea typeface="Open Sans"/>
                <a:cs typeface="Open Sans"/>
                <a:sym typeface="Open Sans"/>
              </a:rPr>
              <a:t>How can we differentiate a </a:t>
            </a:r>
            <a:r>
              <a:rPr lang="en-US" sz="2900" b="0" i="1" u="none" strike="noStrike" cap="none">
                <a:solidFill>
                  <a:schemeClr val="dk1"/>
                </a:solidFill>
                <a:latin typeface="Open Sans"/>
                <a:ea typeface="Open Sans"/>
                <a:cs typeface="Open Sans"/>
                <a:sym typeface="Open Sans"/>
              </a:rPr>
              <a:t>digital</a:t>
            </a:r>
            <a:r>
              <a:rPr lang="en-US" sz="2900" b="0" i="0" u="none" strike="noStrike" cap="none">
                <a:solidFill>
                  <a:schemeClr val="dk1"/>
                </a:solidFill>
                <a:latin typeface="Open Sans"/>
                <a:ea typeface="Open Sans"/>
                <a:cs typeface="Open Sans"/>
                <a:sym typeface="Open Sans"/>
              </a:rPr>
              <a:t> image F[x,y]?</a:t>
            </a:r>
            <a:endParaRPr sz="1100" b="0" i="0" u="none" strike="noStrike" cap="none">
              <a:solidFill>
                <a:schemeClr val="dk1"/>
              </a:solidFill>
              <a:latin typeface="Arial"/>
              <a:ea typeface="Arial"/>
              <a:cs typeface="Arial"/>
              <a:sym typeface="Arial"/>
            </a:endParaRPr>
          </a:p>
          <a:p>
            <a:pPr marL="742950" marR="0" lvl="1" indent="-266700" algn="l" rtl="0">
              <a:lnSpc>
                <a:spcPct val="100000"/>
              </a:lnSpc>
              <a:spcBef>
                <a:spcPts val="560"/>
              </a:spcBef>
              <a:spcAft>
                <a:spcPts val="0"/>
              </a:spcAft>
              <a:buClr>
                <a:schemeClr val="dk1"/>
              </a:buClr>
              <a:buSzPts val="2500"/>
              <a:buFont typeface="Arial"/>
              <a:buChar char="–"/>
            </a:pPr>
            <a:r>
              <a:rPr lang="en-US" sz="2500" b="0" i="0" u="none" strike="noStrike" cap="none">
                <a:solidFill>
                  <a:srgbClr val="980000"/>
                </a:solidFill>
                <a:latin typeface="Open Sans"/>
                <a:ea typeface="Open Sans"/>
                <a:cs typeface="Open Sans"/>
                <a:sym typeface="Open Sans"/>
              </a:rPr>
              <a:t>Option 1</a:t>
            </a:r>
            <a:r>
              <a:rPr lang="en-US" sz="2500" b="0" i="0" u="none" strike="noStrike" cap="none">
                <a:solidFill>
                  <a:schemeClr val="dk1"/>
                </a:solidFill>
                <a:latin typeface="Open Sans"/>
                <a:ea typeface="Open Sans"/>
                <a:cs typeface="Open Sans"/>
                <a:sym typeface="Open Sans"/>
              </a:rPr>
              <a:t>:  reconstruct a continuous image, </a:t>
            </a:r>
            <a:r>
              <a:rPr lang="en-US" sz="2500" b="0" i="1" u="none" strike="noStrike" cap="none">
                <a:solidFill>
                  <a:schemeClr val="dk1"/>
                </a:solidFill>
                <a:latin typeface="Open Sans"/>
                <a:ea typeface="Open Sans"/>
                <a:cs typeface="Open Sans"/>
                <a:sym typeface="Open Sans"/>
              </a:rPr>
              <a:t>f,</a:t>
            </a:r>
            <a:r>
              <a:rPr lang="en-US" sz="2500" b="0" i="0" u="none" strike="noStrike" cap="none">
                <a:solidFill>
                  <a:schemeClr val="dk1"/>
                </a:solidFill>
                <a:latin typeface="Open Sans"/>
                <a:ea typeface="Open Sans"/>
                <a:cs typeface="Open Sans"/>
                <a:sym typeface="Open Sans"/>
              </a:rPr>
              <a:t> then compute the derivative</a:t>
            </a:r>
            <a:endParaRPr sz="1100" b="0" i="0" u="none" strike="noStrike" cap="none">
              <a:solidFill>
                <a:schemeClr val="dk1"/>
              </a:solidFill>
              <a:latin typeface="Arial"/>
              <a:ea typeface="Arial"/>
              <a:cs typeface="Arial"/>
              <a:sym typeface="Arial"/>
            </a:endParaRPr>
          </a:p>
          <a:p>
            <a:pPr marL="742950" marR="0" lvl="1" indent="-266700" algn="l" rtl="0">
              <a:lnSpc>
                <a:spcPct val="100000"/>
              </a:lnSpc>
              <a:spcBef>
                <a:spcPts val="560"/>
              </a:spcBef>
              <a:spcAft>
                <a:spcPts val="0"/>
              </a:spcAft>
              <a:buClr>
                <a:schemeClr val="dk1"/>
              </a:buClr>
              <a:buSzPts val="2500"/>
              <a:buFont typeface="Arial"/>
              <a:buChar char="–"/>
            </a:pPr>
            <a:r>
              <a:rPr lang="en-US" sz="2500" b="0" i="0" u="none" strike="noStrike" cap="none">
                <a:solidFill>
                  <a:srgbClr val="980000"/>
                </a:solidFill>
                <a:latin typeface="Open Sans"/>
                <a:ea typeface="Open Sans"/>
                <a:cs typeface="Open Sans"/>
                <a:sym typeface="Open Sans"/>
              </a:rPr>
              <a:t>Option 2</a:t>
            </a:r>
            <a:r>
              <a:rPr lang="en-US" sz="2500" b="0" i="0" u="none" strike="noStrike" cap="none">
                <a:solidFill>
                  <a:schemeClr val="dk1"/>
                </a:solidFill>
                <a:latin typeface="Open Sans"/>
                <a:ea typeface="Open Sans"/>
                <a:cs typeface="Open Sans"/>
                <a:sym typeface="Open Sans"/>
              </a:rPr>
              <a:t>:  take discrete derivative (finite difference)</a:t>
            </a:r>
            <a:endParaRPr sz="1100" b="0" i="0" u="none" strike="noStrike" cap="none">
              <a:solidFill>
                <a:srgbClr val="000000"/>
              </a:solidFill>
              <a:latin typeface="Arial"/>
              <a:ea typeface="Arial"/>
              <a:cs typeface="Arial"/>
              <a:sym typeface="Arial"/>
            </a:endParaRPr>
          </a:p>
        </p:txBody>
      </p:sp>
      <p:pic>
        <p:nvPicPr>
          <p:cNvPr id="247" name="Google Shape;247;g2646951e7b1_0_451"/>
          <p:cNvPicPr preferRelativeResize="0"/>
          <p:nvPr/>
        </p:nvPicPr>
        <p:blipFill rotWithShape="1">
          <a:blip r:embed="rId3">
            <a:alphaModFix/>
          </a:blip>
          <a:srcRect/>
          <a:stretch/>
        </p:blipFill>
        <p:spPr>
          <a:xfrm>
            <a:off x="3514088" y="3672575"/>
            <a:ext cx="4848225" cy="933450"/>
          </a:xfrm>
          <a:prstGeom prst="rect">
            <a:avLst/>
          </a:prstGeom>
          <a:noFill/>
          <a:ln>
            <a:noFill/>
          </a:ln>
        </p:spPr>
      </p:pic>
      <p:pic>
        <p:nvPicPr>
          <p:cNvPr id="248" name="Google Shape;248;g2646951e7b1_0_451"/>
          <p:cNvPicPr preferRelativeResize="0"/>
          <p:nvPr/>
        </p:nvPicPr>
        <p:blipFill rotWithShape="1">
          <a:blip r:embed="rId4">
            <a:alphaModFix/>
          </a:blip>
          <a:srcRect/>
          <a:stretch/>
        </p:blipFill>
        <p:spPr>
          <a:xfrm>
            <a:off x="3748088" y="4674200"/>
            <a:ext cx="4543425" cy="638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g2646951e7b1_0_472"/>
          <p:cNvSpPr txBox="1"/>
          <p:nvPr/>
        </p:nvSpPr>
        <p:spPr>
          <a:xfrm>
            <a:off x="119400" y="1691525"/>
            <a:ext cx="3571200" cy="5541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2400"/>
              <a:buFont typeface="Arial"/>
              <a:buNone/>
            </a:pPr>
            <a:endParaRPr sz="2400" b="0" i="0" u="none" strike="noStrike" cap="none">
              <a:solidFill>
                <a:srgbClr val="980000"/>
              </a:solidFill>
              <a:latin typeface="Proxima Nova"/>
              <a:ea typeface="Proxima Nova"/>
              <a:cs typeface="Proxima Nova"/>
              <a:sym typeface="Proxima Nova"/>
            </a:endParaRPr>
          </a:p>
        </p:txBody>
      </p:sp>
      <p:sp>
        <p:nvSpPr>
          <p:cNvPr id="255" name="Google Shape;255;g2646951e7b1_0_472"/>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Gradient and it’s Computation</a:t>
            </a:r>
            <a:endParaRPr/>
          </a:p>
        </p:txBody>
      </p:sp>
      <p:sp>
        <p:nvSpPr>
          <p:cNvPr id="256" name="Google Shape;256;g2646951e7b1_0_472"/>
          <p:cNvSpPr txBox="1"/>
          <p:nvPr/>
        </p:nvSpPr>
        <p:spPr>
          <a:xfrm>
            <a:off x="1247275" y="1568100"/>
            <a:ext cx="10435500" cy="1929300"/>
          </a:xfrm>
          <a:prstGeom prst="rect">
            <a:avLst/>
          </a:prstGeom>
          <a:noFill/>
          <a:ln>
            <a:noFill/>
          </a:ln>
        </p:spPr>
        <p:txBody>
          <a:bodyPr spcFirstLastPara="1" wrap="square" lIns="91425" tIns="91425" rIns="91425" bIns="91425" anchor="t" anchorCtr="0">
            <a:spAutoFit/>
          </a:bodyPr>
          <a:lstStyle/>
          <a:p>
            <a:pPr marL="342900" marR="0" lvl="0" indent="-323850" algn="l" rtl="0">
              <a:lnSpc>
                <a:spcPct val="100000"/>
              </a:lnSpc>
              <a:spcBef>
                <a:spcPts val="0"/>
              </a:spcBef>
              <a:spcAft>
                <a:spcPts val="0"/>
              </a:spcAft>
              <a:buClr>
                <a:schemeClr val="dk1"/>
              </a:buClr>
              <a:buSzPts val="2900"/>
              <a:buFont typeface="Arial"/>
              <a:buChar char="•"/>
            </a:pPr>
            <a:r>
              <a:rPr lang="en-US" sz="2900" b="0" i="0" u="none" strike="noStrike" cap="none">
                <a:solidFill>
                  <a:schemeClr val="dk1"/>
                </a:solidFill>
                <a:latin typeface="Open Sans"/>
                <a:ea typeface="Open Sans"/>
                <a:cs typeface="Open Sans"/>
                <a:sym typeface="Open Sans"/>
              </a:rPr>
              <a:t>How can we differentiate a </a:t>
            </a:r>
            <a:r>
              <a:rPr lang="en-US" sz="2900" b="0" i="1" u="none" strike="noStrike" cap="none">
                <a:solidFill>
                  <a:schemeClr val="dk1"/>
                </a:solidFill>
                <a:latin typeface="Open Sans"/>
                <a:ea typeface="Open Sans"/>
                <a:cs typeface="Open Sans"/>
                <a:sym typeface="Open Sans"/>
              </a:rPr>
              <a:t>digital</a:t>
            </a:r>
            <a:r>
              <a:rPr lang="en-US" sz="2900" b="0" i="0" u="none" strike="noStrike" cap="none">
                <a:solidFill>
                  <a:schemeClr val="dk1"/>
                </a:solidFill>
                <a:latin typeface="Open Sans"/>
                <a:ea typeface="Open Sans"/>
                <a:cs typeface="Open Sans"/>
                <a:sym typeface="Open Sans"/>
              </a:rPr>
              <a:t> image F[x,y]?</a:t>
            </a:r>
            <a:endParaRPr sz="1100" b="0" i="0" u="none" strike="noStrike" cap="none">
              <a:solidFill>
                <a:schemeClr val="dk1"/>
              </a:solidFill>
              <a:latin typeface="Arial"/>
              <a:ea typeface="Arial"/>
              <a:cs typeface="Arial"/>
              <a:sym typeface="Arial"/>
            </a:endParaRPr>
          </a:p>
          <a:p>
            <a:pPr marL="742950" marR="0" lvl="1" indent="-266700" algn="l" rtl="0">
              <a:lnSpc>
                <a:spcPct val="100000"/>
              </a:lnSpc>
              <a:spcBef>
                <a:spcPts val="560"/>
              </a:spcBef>
              <a:spcAft>
                <a:spcPts val="0"/>
              </a:spcAft>
              <a:buClr>
                <a:schemeClr val="dk1"/>
              </a:buClr>
              <a:buSzPts val="2500"/>
              <a:buFont typeface="Arial"/>
              <a:buChar char="–"/>
            </a:pPr>
            <a:r>
              <a:rPr lang="en-US" sz="2500" b="0" i="0" u="none" strike="noStrike" cap="none">
                <a:solidFill>
                  <a:srgbClr val="980000"/>
                </a:solidFill>
                <a:latin typeface="Open Sans"/>
                <a:ea typeface="Open Sans"/>
                <a:cs typeface="Open Sans"/>
                <a:sym typeface="Open Sans"/>
              </a:rPr>
              <a:t>Option 1</a:t>
            </a:r>
            <a:r>
              <a:rPr lang="en-US" sz="2500" b="0" i="0" u="none" strike="noStrike" cap="none">
                <a:solidFill>
                  <a:schemeClr val="dk1"/>
                </a:solidFill>
                <a:latin typeface="Open Sans"/>
                <a:ea typeface="Open Sans"/>
                <a:cs typeface="Open Sans"/>
                <a:sym typeface="Open Sans"/>
              </a:rPr>
              <a:t>:  reconstruct a continuous image, </a:t>
            </a:r>
            <a:r>
              <a:rPr lang="en-US" sz="2500" b="0" i="1" u="none" strike="noStrike" cap="none">
                <a:solidFill>
                  <a:schemeClr val="dk1"/>
                </a:solidFill>
                <a:latin typeface="Open Sans"/>
                <a:ea typeface="Open Sans"/>
                <a:cs typeface="Open Sans"/>
                <a:sym typeface="Open Sans"/>
              </a:rPr>
              <a:t>f,</a:t>
            </a:r>
            <a:r>
              <a:rPr lang="en-US" sz="2500" b="0" i="0" u="none" strike="noStrike" cap="none">
                <a:solidFill>
                  <a:schemeClr val="dk1"/>
                </a:solidFill>
                <a:latin typeface="Open Sans"/>
                <a:ea typeface="Open Sans"/>
                <a:cs typeface="Open Sans"/>
                <a:sym typeface="Open Sans"/>
              </a:rPr>
              <a:t> then compute the derivative</a:t>
            </a:r>
            <a:endParaRPr sz="1100" b="0" i="0" u="none" strike="noStrike" cap="none">
              <a:solidFill>
                <a:schemeClr val="dk1"/>
              </a:solidFill>
              <a:latin typeface="Arial"/>
              <a:ea typeface="Arial"/>
              <a:cs typeface="Arial"/>
              <a:sym typeface="Arial"/>
            </a:endParaRPr>
          </a:p>
          <a:p>
            <a:pPr marL="742950" marR="0" lvl="1" indent="-266700" algn="l" rtl="0">
              <a:lnSpc>
                <a:spcPct val="100000"/>
              </a:lnSpc>
              <a:spcBef>
                <a:spcPts val="560"/>
              </a:spcBef>
              <a:spcAft>
                <a:spcPts val="0"/>
              </a:spcAft>
              <a:buClr>
                <a:schemeClr val="dk1"/>
              </a:buClr>
              <a:buSzPts val="2500"/>
              <a:buFont typeface="Arial"/>
              <a:buChar char="–"/>
            </a:pPr>
            <a:r>
              <a:rPr lang="en-US" sz="2500" b="0" i="0" u="none" strike="noStrike" cap="none">
                <a:solidFill>
                  <a:srgbClr val="980000"/>
                </a:solidFill>
                <a:latin typeface="Open Sans"/>
                <a:ea typeface="Open Sans"/>
                <a:cs typeface="Open Sans"/>
                <a:sym typeface="Open Sans"/>
              </a:rPr>
              <a:t>Option 2</a:t>
            </a:r>
            <a:r>
              <a:rPr lang="en-US" sz="2500" b="0" i="0" u="none" strike="noStrike" cap="none">
                <a:solidFill>
                  <a:schemeClr val="dk1"/>
                </a:solidFill>
                <a:latin typeface="Open Sans"/>
                <a:ea typeface="Open Sans"/>
                <a:cs typeface="Open Sans"/>
                <a:sym typeface="Open Sans"/>
              </a:rPr>
              <a:t>:  take discrete derivative (finite difference)</a:t>
            </a:r>
            <a:endParaRPr sz="1100" b="0" i="0" u="none" strike="noStrike" cap="none">
              <a:solidFill>
                <a:srgbClr val="000000"/>
              </a:solidFill>
              <a:latin typeface="Arial"/>
              <a:ea typeface="Arial"/>
              <a:cs typeface="Arial"/>
              <a:sym typeface="Arial"/>
            </a:endParaRPr>
          </a:p>
        </p:txBody>
      </p:sp>
      <p:pic>
        <p:nvPicPr>
          <p:cNvPr id="257" name="Google Shape;257;g2646951e7b1_0_472"/>
          <p:cNvPicPr preferRelativeResize="0"/>
          <p:nvPr/>
        </p:nvPicPr>
        <p:blipFill rotWithShape="1">
          <a:blip r:embed="rId3">
            <a:alphaModFix/>
          </a:blip>
          <a:srcRect/>
          <a:stretch/>
        </p:blipFill>
        <p:spPr>
          <a:xfrm>
            <a:off x="3514088" y="3672575"/>
            <a:ext cx="4848225" cy="933450"/>
          </a:xfrm>
          <a:prstGeom prst="rect">
            <a:avLst/>
          </a:prstGeom>
          <a:noFill/>
          <a:ln>
            <a:noFill/>
          </a:ln>
        </p:spPr>
      </p:pic>
      <p:pic>
        <p:nvPicPr>
          <p:cNvPr id="258" name="Google Shape;258;g2646951e7b1_0_472"/>
          <p:cNvPicPr preferRelativeResize="0"/>
          <p:nvPr/>
        </p:nvPicPr>
        <p:blipFill rotWithShape="1">
          <a:blip r:embed="rId4">
            <a:alphaModFix/>
          </a:blip>
          <a:srcRect/>
          <a:stretch/>
        </p:blipFill>
        <p:spPr>
          <a:xfrm>
            <a:off x="3748088" y="4674200"/>
            <a:ext cx="4543425" cy="638175"/>
          </a:xfrm>
          <a:prstGeom prst="rect">
            <a:avLst/>
          </a:prstGeom>
          <a:noFill/>
          <a:ln>
            <a:noFill/>
          </a:ln>
        </p:spPr>
      </p:pic>
      <p:pic>
        <p:nvPicPr>
          <p:cNvPr id="259" name="Google Shape;259;g2646951e7b1_0_472"/>
          <p:cNvPicPr preferRelativeResize="0"/>
          <p:nvPr/>
        </p:nvPicPr>
        <p:blipFill rotWithShape="1">
          <a:blip r:embed="rId5">
            <a:alphaModFix/>
          </a:blip>
          <a:srcRect/>
          <a:stretch/>
        </p:blipFill>
        <p:spPr>
          <a:xfrm>
            <a:off x="10415713" y="3759800"/>
            <a:ext cx="962025" cy="1552575"/>
          </a:xfrm>
          <a:prstGeom prst="rect">
            <a:avLst/>
          </a:prstGeom>
          <a:noFill/>
          <a:ln>
            <a:noFill/>
          </a:ln>
        </p:spPr>
      </p:pic>
      <p:pic>
        <p:nvPicPr>
          <p:cNvPr id="260" name="Google Shape;260;g2646951e7b1_0_472"/>
          <p:cNvPicPr preferRelativeResize="0"/>
          <p:nvPr/>
        </p:nvPicPr>
        <p:blipFill rotWithShape="1">
          <a:blip r:embed="rId6">
            <a:alphaModFix/>
          </a:blip>
          <a:srcRect/>
          <a:stretch/>
        </p:blipFill>
        <p:spPr>
          <a:xfrm>
            <a:off x="669750" y="4430050"/>
            <a:ext cx="1485900" cy="819150"/>
          </a:xfrm>
          <a:prstGeom prst="rect">
            <a:avLst/>
          </a:prstGeom>
          <a:noFill/>
          <a:ln>
            <a:noFill/>
          </a:ln>
        </p:spPr>
      </p:pic>
      <p:sp>
        <p:nvSpPr>
          <p:cNvPr id="261" name="Google Shape;261;g2646951e7b1_0_472"/>
          <p:cNvSpPr txBox="1"/>
          <p:nvPr/>
        </p:nvSpPr>
        <p:spPr>
          <a:xfrm>
            <a:off x="1335500" y="5402175"/>
            <a:ext cx="529500" cy="507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US" sz="2100" b="0" i="0" u="none" strike="noStrike" cap="none">
                <a:solidFill>
                  <a:srgbClr val="1155CC"/>
                </a:solidFill>
                <a:latin typeface="Calibri"/>
                <a:ea typeface="Calibri"/>
                <a:cs typeface="Calibri"/>
                <a:sym typeface="Calibri"/>
              </a:rPr>
              <a:t>(a)</a:t>
            </a:r>
            <a:endParaRPr sz="2100" b="0" i="0" u="none" strike="noStrike" cap="none">
              <a:solidFill>
                <a:srgbClr val="1155CC"/>
              </a:solidFill>
              <a:latin typeface="Calibri"/>
              <a:ea typeface="Calibri"/>
              <a:cs typeface="Calibri"/>
              <a:sym typeface="Calibri"/>
            </a:endParaRPr>
          </a:p>
        </p:txBody>
      </p:sp>
      <p:sp>
        <p:nvSpPr>
          <p:cNvPr id="262" name="Google Shape;262;g2646951e7b1_0_472"/>
          <p:cNvSpPr txBox="1"/>
          <p:nvPr/>
        </p:nvSpPr>
        <p:spPr>
          <a:xfrm>
            <a:off x="10631988" y="5402175"/>
            <a:ext cx="529500" cy="507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US" sz="2100" b="0" i="0" u="none" strike="noStrike" cap="none">
                <a:solidFill>
                  <a:srgbClr val="1155CC"/>
                </a:solidFill>
                <a:latin typeface="Calibri"/>
                <a:ea typeface="Calibri"/>
                <a:cs typeface="Calibri"/>
                <a:sym typeface="Calibri"/>
              </a:rPr>
              <a:t>(b)</a:t>
            </a:r>
            <a:endParaRPr sz="2100" b="0" i="0" u="none" strike="noStrike" cap="none">
              <a:solidFill>
                <a:srgbClr val="1155CC"/>
              </a:solidFill>
              <a:latin typeface="Calibri"/>
              <a:ea typeface="Calibri"/>
              <a:cs typeface="Calibri"/>
              <a:sym typeface="Calibri"/>
            </a:endParaRPr>
          </a:p>
        </p:txBody>
      </p:sp>
      <p:cxnSp>
        <p:nvCxnSpPr>
          <p:cNvPr id="263" name="Google Shape;263;g2646951e7b1_0_472"/>
          <p:cNvCxnSpPr>
            <a:stCxn id="257" idx="3"/>
            <a:endCxn id="259" idx="1"/>
          </p:cNvCxnSpPr>
          <p:nvPr/>
        </p:nvCxnSpPr>
        <p:spPr>
          <a:xfrm>
            <a:off x="8362313" y="4139300"/>
            <a:ext cx="2053500" cy="396900"/>
          </a:xfrm>
          <a:prstGeom prst="straightConnector1">
            <a:avLst/>
          </a:prstGeom>
          <a:noFill/>
          <a:ln w="9525" cap="flat" cmpd="sng">
            <a:solidFill>
              <a:schemeClr val="dk2"/>
            </a:solidFill>
            <a:prstDash val="solid"/>
            <a:round/>
            <a:headEnd type="none" w="sm" len="sm"/>
            <a:tailEnd type="triangle" w="med" len="med"/>
          </a:ln>
        </p:spPr>
      </p:cxnSp>
      <p:cxnSp>
        <p:nvCxnSpPr>
          <p:cNvPr id="264" name="Google Shape;264;g2646951e7b1_0_472"/>
          <p:cNvCxnSpPr>
            <a:stCxn id="258" idx="1"/>
            <a:endCxn id="260" idx="3"/>
          </p:cNvCxnSpPr>
          <p:nvPr/>
        </p:nvCxnSpPr>
        <p:spPr>
          <a:xfrm rot="10800000">
            <a:off x="2155688" y="4839688"/>
            <a:ext cx="1592400" cy="153600"/>
          </a:xfrm>
          <a:prstGeom prst="straightConnector1">
            <a:avLst/>
          </a:prstGeom>
          <a:noFill/>
          <a:ln w="9525" cap="flat" cmpd="sng">
            <a:solidFill>
              <a:schemeClr val="dk2"/>
            </a:solidFill>
            <a:prstDash val="solid"/>
            <a:round/>
            <a:headEnd type="none" w="sm" len="sm"/>
            <a:tailEnd type="triangle" w="med" len="med"/>
          </a:ln>
        </p:spPr>
      </p:cxnSp>
      <p:cxnSp>
        <p:nvCxnSpPr>
          <p:cNvPr id="265" name="Google Shape;265;g2646951e7b1_0_472"/>
          <p:cNvCxnSpPr/>
          <p:nvPr/>
        </p:nvCxnSpPr>
        <p:spPr>
          <a:xfrm>
            <a:off x="10455450" y="228600"/>
            <a:ext cx="12000" cy="1058700"/>
          </a:xfrm>
          <a:prstGeom prst="straightConnector1">
            <a:avLst/>
          </a:prstGeom>
          <a:noFill/>
          <a:ln w="9525" cap="flat" cmpd="sng">
            <a:solidFill>
              <a:schemeClr val="dk2"/>
            </a:solidFill>
            <a:prstDash val="solid"/>
            <a:round/>
            <a:headEnd type="none" w="sm" len="sm"/>
            <a:tailEnd type="triangle" w="med" len="med"/>
          </a:ln>
        </p:spPr>
      </p:cxnSp>
      <p:cxnSp>
        <p:nvCxnSpPr>
          <p:cNvPr id="266" name="Google Shape;266;g2646951e7b1_0_472"/>
          <p:cNvCxnSpPr/>
          <p:nvPr/>
        </p:nvCxnSpPr>
        <p:spPr>
          <a:xfrm>
            <a:off x="10459450" y="264700"/>
            <a:ext cx="1058700" cy="0"/>
          </a:xfrm>
          <a:prstGeom prst="straightConnector1">
            <a:avLst/>
          </a:prstGeom>
          <a:noFill/>
          <a:ln w="9525" cap="flat" cmpd="sng">
            <a:solidFill>
              <a:schemeClr val="dk2"/>
            </a:solidFill>
            <a:prstDash val="solid"/>
            <a:round/>
            <a:headEnd type="none" w="sm" len="sm"/>
            <a:tailEnd type="triangle" w="med" len="med"/>
          </a:ln>
        </p:spPr>
      </p:cxnSp>
      <p:sp>
        <p:nvSpPr>
          <p:cNvPr id="267" name="Google Shape;267;g2646951e7b1_0_472"/>
          <p:cNvSpPr txBox="1"/>
          <p:nvPr/>
        </p:nvSpPr>
        <p:spPr>
          <a:xfrm>
            <a:off x="10098500" y="677775"/>
            <a:ext cx="529500" cy="507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US" sz="2100" b="0" i="0" u="none" strike="noStrike" cap="none">
                <a:solidFill>
                  <a:srgbClr val="1155CC"/>
                </a:solidFill>
                <a:latin typeface="Calibri"/>
                <a:ea typeface="Calibri"/>
                <a:cs typeface="Calibri"/>
                <a:sym typeface="Calibri"/>
              </a:rPr>
              <a:t>x</a:t>
            </a:r>
            <a:endParaRPr sz="2100" b="0" i="0" u="none" strike="noStrike" cap="none">
              <a:solidFill>
                <a:srgbClr val="1155CC"/>
              </a:solidFill>
              <a:latin typeface="Calibri"/>
              <a:ea typeface="Calibri"/>
              <a:cs typeface="Calibri"/>
              <a:sym typeface="Calibri"/>
            </a:endParaRPr>
          </a:p>
        </p:txBody>
      </p:sp>
      <p:sp>
        <p:nvSpPr>
          <p:cNvPr id="268" name="Google Shape;268;g2646951e7b1_0_472"/>
          <p:cNvSpPr txBox="1"/>
          <p:nvPr/>
        </p:nvSpPr>
        <p:spPr>
          <a:xfrm>
            <a:off x="11012900" y="144375"/>
            <a:ext cx="529500" cy="507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US" sz="2100" b="0" i="0" u="none" strike="noStrike" cap="none">
                <a:solidFill>
                  <a:srgbClr val="1155CC"/>
                </a:solidFill>
                <a:latin typeface="Calibri"/>
                <a:ea typeface="Calibri"/>
                <a:cs typeface="Calibri"/>
                <a:sym typeface="Calibri"/>
              </a:rPr>
              <a:t>y</a:t>
            </a:r>
            <a:endParaRPr sz="2100" b="0" i="0" u="none" strike="noStrike" cap="none">
              <a:solidFill>
                <a:srgbClr val="1155CC"/>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2646951e7b1_0_394"/>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Gradient and it’s Computation</a:t>
            </a:r>
            <a:endParaRPr/>
          </a:p>
        </p:txBody>
      </p:sp>
      <p:sp>
        <p:nvSpPr>
          <p:cNvPr id="275" name="Google Shape;275;g2646951e7b1_0_394"/>
          <p:cNvSpPr txBox="1"/>
          <p:nvPr/>
        </p:nvSpPr>
        <p:spPr>
          <a:xfrm>
            <a:off x="889100" y="1627500"/>
            <a:ext cx="10986000" cy="5541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1100"/>
              <a:buFont typeface="Arial"/>
              <a:buNone/>
            </a:pPr>
            <a:r>
              <a:rPr lang="en-US" sz="2400" b="0" i="0" u="none" strike="noStrike" cap="none">
                <a:solidFill>
                  <a:srgbClr val="980000"/>
                </a:solidFill>
                <a:latin typeface="Proxima Nova"/>
                <a:ea typeface="Proxima Nova"/>
                <a:cs typeface="Proxima Nova"/>
                <a:sym typeface="Proxima Nova"/>
              </a:rPr>
              <a:t>Compute partial derivatives ∂f/∂x and ∂f/∂y at every pixel location in the image</a:t>
            </a:r>
            <a:endParaRPr sz="2400" b="0" i="0" u="none" strike="noStrike" cap="none">
              <a:solidFill>
                <a:srgbClr val="980000"/>
              </a:solidFill>
              <a:latin typeface="Proxima Nova"/>
              <a:ea typeface="Proxima Nova"/>
              <a:cs typeface="Proxima Nova"/>
              <a:sym typeface="Proxima Nova"/>
            </a:endParaRPr>
          </a:p>
        </p:txBody>
      </p:sp>
      <p:pic>
        <p:nvPicPr>
          <p:cNvPr id="276" name="Google Shape;276;g2646951e7b1_0_394"/>
          <p:cNvPicPr preferRelativeResize="0"/>
          <p:nvPr/>
        </p:nvPicPr>
        <p:blipFill rotWithShape="1">
          <a:blip r:embed="rId3">
            <a:alphaModFix/>
          </a:blip>
          <a:srcRect/>
          <a:stretch/>
        </p:blipFill>
        <p:spPr>
          <a:xfrm>
            <a:off x="1427750" y="2193625"/>
            <a:ext cx="6543675" cy="1714500"/>
          </a:xfrm>
          <a:prstGeom prst="rect">
            <a:avLst/>
          </a:prstGeom>
          <a:noFill/>
          <a:ln>
            <a:noFill/>
          </a:ln>
        </p:spPr>
      </p:pic>
      <p:sp>
        <p:nvSpPr>
          <p:cNvPr id="277" name="Google Shape;277;g2646951e7b1_0_394"/>
          <p:cNvSpPr txBox="1"/>
          <p:nvPr/>
        </p:nvSpPr>
        <p:spPr>
          <a:xfrm>
            <a:off x="889100" y="3837300"/>
            <a:ext cx="10986000" cy="5541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1100"/>
              <a:buFont typeface="Arial"/>
              <a:buNone/>
            </a:pPr>
            <a:r>
              <a:rPr lang="en-US" sz="2400" b="0" i="0" u="none" strike="noStrike" cap="none">
                <a:solidFill>
                  <a:srgbClr val="1C4587"/>
                </a:solidFill>
                <a:latin typeface="Proxima Nova"/>
                <a:ea typeface="Proxima Nova"/>
                <a:cs typeface="Proxima Nova"/>
                <a:sym typeface="Proxima Nova"/>
              </a:rPr>
              <a:t>Points in the direction of maximum rate of change of f at ( x, y)</a:t>
            </a:r>
            <a:endParaRPr sz="2400" b="0" i="0" u="none" strike="noStrike" cap="none">
              <a:solidFill>
                <a:srgbClr val="1C4587"/>
              </a:solidFill>
              <a:latin typeface="Proxima Nova"/>
              <a:ea typeface="Proxima Nova"/>
              <a:cs typeface="Proxima Nova"/>
              <a:sym typeface="Proxima Nova"/>
            </a:endParaRPr>
          </a:p>
        </p:txBody>
      </p:sp>
      <p:pic>
        <p:nvPicPr>
          <p:cNvPr id="278" name="Google Shape;278;g2646951e7b1_0_394"/>
          <p:cNvPicPr preferRelativeResize="0"/>
          <p:nvPr/>
        </p:nvPicPr>
        <p:blipFill rotWithShape="1">
          <a:blip r:embed="rId4">
            <a:alphaModFix/>
          </a:blip>
          <a:srcRect/>
          <a:stretch/>
        </p:blipFill>
        <p:spPr>
          <a:xfrm>
            <a:off x="1054750" y="4628025"/>
            <a:ext cx="3429000" cy="1038225"/>
          </a:xfrm>
          <a:prstGeom prst="rect">
            <a:avLst/>
          </a:prstGeom>
          <a:noFill/>
          <a:ln>
            <a:noFill/>
          </a:ln>
        </p:spPr>
      </p:pic>
      <p:pic>
        <p:nvPicPr>
          <p:cNvPr id="279" name="Google Shape;279;g2646951e7b1_0_394"/>
          <p:cNvPicPr preferRelativeResize="0"/>
          <p:nvPr/>
        </p:nvPicPr>
        <p:blipFill rotWithShape="1">
          <a:blip r:embed="rId5">
            <a:alphaModFix/>
          </a:blip>
          <a:srcRect/>
          <a:stretch/>
        </p:blipFill>
        <p:spPr>
          <a:xfrm>
            <a:off x="6188225" y="4847100"/>
            <a:ext cx="5619750" cy="666750"/>
          </a:xfrm>
          <a:prstGeom prst="rect">
            <a:avLst/>
          </a:prstGeom>
          <a:noFill/>
          <a:ln>
            <a:noFill/>
          </a:ln>
        </p:spPr>
      </p:pic>
      <p:sp>
        <p:nvSpPr>
          <p:cNvPr id="280" name="Google Shape;280;g2646951e7b1_0_394"/>
          <p:cNvSpPr txBox="1"/>
          <p:nvPr/>
        </p:nvSpPr>
        <p:spPr>
          <a:xfrm>
            <a:off x="838200" y="5666250"/>
            <a:ext cx="3938400" cy="446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US" sz="1700" b="1" i="0" u="none" strike="noStrike" cap="none">
                <a:solidFill>
                  <a:srgbClr val="38761D"/>
                </a:solidFill>
                <a:latin typeface="Arial"/>
                <a:ea typeface="Arial"/>
                <a:cs typeface="Arial"/>
                <a:sym typeface="Arial"/>
              </a:rPr>
              <a:t>Direction of gradient vector at ( x, y)</a:t>
            </a:r>
            <a:endParaRPr sz="1700" b="1" i="0" u="none" strike="noStrike" cap="none">
              <a:solidFill>
                <a:srgbClr val="38761D"/>
              </a:solidFill>
              <a:latin typeface="Arial"/>
              <a:ea typeface="Arial"/>
              <a:cs typeface="Arial"/>
              <a:sym typeface="Arial"/>
            </a:endParaRPr>
          </a:p>
        </p:txBody>
      </p:sp>
      <p:sp>
        <p:nvSpPr>
          <p:cNvPr id="281" name="Google Shape;281;g2646951e7b1_0_394"/>
          <p:cNvSpPr txBox="1"/>
          <p:nvPr/>
        </p:nvSpPr>
        <p:spPr>
          <a:xfrm>
            <a:off x="6248400" y="5666250"/>
            <a:ext cx="5686800" cy="708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US" sz="1700" b="1" i="0" u="none" strike="noStrike" cap="none">
                <a:solidFill>
                  <a:srgbClr val="38761D"/>
                </a:solidFill>
                <a:latin typeface="Arial"/>
                <a:ea typeface="Arial"/>
                <a:cs typeface="Arial"/>
                <a:sym typeface="Arial"/>
              </a:rPr>
              <a:t>Value of the rate of change in the direction of the gradient vector at ( x, y)</a:t>
            </a:r>
            <a:endParaRPr sz="1700" b="1" i="0" u="none" strike="noStrike" cap="none">
              <a:solidFill>
                <a:srgbClr val="38761D"/>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g262a763626f_0_6"/>
          <p:cNvSpPr txBox="1">
            <a:spLocks noGrp="1"/>
          </p:cNvSpPr>
          <p:nvPr>
            <p:ph type="title"/>
          </p:nvPr>
        </p:nvSpPr>
        <p:spPr>
          <a:xfrm>
            <a:off x="468449" y="1671639"/>
            <a:ext cx="6005400" cy="6531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3600"/>
              <a:buFont typeface="Calibri"/>
              <a:buNone/>
            </a:pPr>
            <a:endParaRPr/>
          </a:p>
          <a:p>
            <a:pPr marL="0" lvl="0" indent="0" algn="l" rtl="0">
              <a:lnSpc>
                <a:spcPct val="90000"/>
              </a:lnSpc>
              <a:spcBef>
                <a:spcPts val="0"/>
              </a:spcBef>
              <a:spcAft>
                <a:spcPts val="0"/>
              </a:spcAft>
              <a:buClr>
                <a:schemeClr val="dk1"/>
              </a:buClr>
              <a:buSzPts val="3600"/>
              <a:buFont typeface="Calibri"/>
              <a:buNone/>
            </a:pPr>
            <a:r>
              <a:rPr lang="en-US" u="sng"/>
              <a:t>Topics</a:t>
            </a:r>
            <a:endParaRPr/>
          </a:p>
        </p:txBody>
      </p:sp>
      <p:sp>
        <p:nvSpPr>
          <p:cNvPr id="183" name="Google Shape;183;g262a763626f_0_6"/>
          <p:cNvSpPr txBox="1"/>
          <p:nvPr/>
        </p:nvSpPr>
        <p:spPr>
          <a:xfrm>
            <a:off x="607574" y="6152944"/>
            <a:ext cx="85620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highlight>
                  <a:srgbClr val="FFFF00"/>
                </a:highlight>
                <a:latin typeface="Arial"/>
                <a:ea typeface="Arial"/>
                <a:cs typeface="Arial"/>
                <a:sym typeface="Arial"/>
              </a:rPr>
              <a:t>Acknowledgement</a:t>
            </a:r>
            <a:r>
              <a:rPr lang="en-US" sz="1400" b="0" i="0" u="none" strike="noStrike" cap="none">
                <a:solidFill>
                  <a:srgbClr val="C00000"/>
                </a:solidFill>
                <a:latin typeface="Arial"/>
                <a:ea typeface="Arial"/>
                <a:cs typeface="Arial"/>
                <a:sym typeface="Arial"/>
              </a:rPr>
              <a:t>: Slide Materials adopted from  - Intro to Computer Vision (Cornell Tech); Noah Snavely</a:t>
            </a:r>
            <a:endParaRPr sz="1400" b="0" i="0" u="none" strike="noStrike" cap="none">
              <a:solidFill>
                <a:srgbClr val="000000"/>
              </a:solidFill>
              <a:latin typeface="Arial"/>
              <a:ea typeface="Arial"/>
              <a:cs typeface="Arial"/>
              <a:sym typeface="Arial"/>
            </a:endParaRPr>
          </a:p>
        </p:txBody>
      </p:sp>
      <p:sp>
        <p:nvSpPr>
          <p:cNvPr id="184" name="Google Shape;184;g262a763626f_0_6"/>
          <p:cNvSpPr txBox="1">
            <a:spLocks noGrp="1"/>
          </p:cNvSpPr>
          <p:nvPr>
            <p:ph type="body" idx="1"/>
          </p:nvPr>
        </p:nvSpPr>
        <p:spPr>
          <a:xfrm>
            <a:off x="1362075" y="2586450"/>
            <a:ext cx="10189500" cy="3304800"/>
          </a:xfrm>
          <a:prstGeom prst="rect">
            <a:avLst/>
          </a:prstGeom>
          <a:noFill/>
          <a:ln>
            <a:noFill/>
          </a:ln>
        </p:spPr>
        <p:txBody>
          <a:bodyPr spcFirstLastPara="1" wrap="square" lIns="91425" tIns="45700" rIns="91425" bIns="45700" anchor="t" anchorCtr="0">
            <a:normAutofit/>
          </a:bodyPr>
          <a:lstStyle/>
          <a:p>
            <a:pPr marL="457200" lvl="0" indent="-381000" algn="l" rtl="0">
              <a:lnSpc>
                <a:spcPct val="100000"/>
              </a:lnSpc>
              <a:spcBef>
                <a:spcPts val="1000"/>
              </a:spcBef>
              <a:spcAft>
                <a:spcPts val="0"/>
              </a:spcAft>
              <a:buSzPts val="2400"/>
              <a:buChar char="●"/>
            </a:pPr>
            <a:r>
              <a:rPr lang="en-US" dirty="0"/>
              <a:t>Edge Models &amp; Approaches to edge detection</a:t>
            </a:r>
            <a:endParaRPr dirty="0"/>
          </a:p>
          <a:p>
            <a:pPr marL="457200" lvl="0" indent="-381000" algn="l" rtl="0">
              <a:lnSpc>
                <a:spcPct val="100000"/>
              </a:lnSpc>
              <a:spcBef>
                <a:spcPts val="1000"/>
              </a:spcBef>
              <a:spcAft>
                <a:spcPts val="0"/>
              </a:spcAft>
              <a:buSzPts val="2400"/>
              <a:buChar char="●"/>
            </a:pPr>
            <a:r>
              <a:rPr lang="en-US" dirty="0"/>
              <a:t>Hough Transform - Detecting Lines</a:t>
            </a:r>
            <a:endParaRPr dirty="0"/>
          </a:p>
        </p:txBody>
      </p:sp>
      <p:sp>
        <p:nvSpPr>
          <p:cNvPr id="185" name="Google Shape;185;g262a763626f_0_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g2646951e7b1_0_503"/>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Gradient and it’s Computation - Example</a:t>
            </a:r>
            <a:endParaRPr/>
          </a:p>
        </p:txBody>
      </p:sp>
      <p:sp>
        <p:nvSpPr>
          <p:cNvPr id="288" name="Google Shape;288;g2646951e7b1_0_503"/>
          <p:cNvSpPr txBox="1"/>
          <p:nvPr/>
        </p:nvSpPr>
        <p:spPr>
          <a:xfrm>
            <a:off x="7193625" y="949725"/>
            <a:ext cx="4500900" cy="4770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1100"/>
              <a:buFont typeface="Arial"/>
              <a:buNone/>
            </a:pPr>
            <a:r>
              <a:rPr lang="en-US" sz="1900" b="0" i="0" u="sng" strike="noStrike" cap="none">
                <a:solidFill>
                  <a:srgbClr val="980000"/>
                </a:solidFill>
                <a:latin typeface="Proxima Nova"/>
                <a:ea typeface="Proxima Nova"/>
                <a:cs typeface="Proxima Nova"/>
                <a:sym typeface="Proxima Nova"/>
              </a:rPr>
              <a:t>The shaded pixels are 0’s &amp; white are 2’s </a:t>
            </a:r>
            <a:endParaRPr sz="1900" b="0" i="0" u="sng" strike="noStrike" cap="none">
              <a:solidFill>
                <a:srgbClr val="980000"/>
              </a:solidFill>
              <a:latin typeface="Proxima Nova"/>
              <a:ea typeface="Proxima Nova"/>
              <a:cs typeface="Proxima Nova"/>
              <a:sym typeface="Proxima Nova"/>
            </a:endParaRPr>
          </a:p>
        </p:txBody>
      </p:sp>
      <p:pic>
        <p:nvPicPr>
          <p:cNvPr id="289" name="Google Shape;289;g2646951e7b1_0_503"/>
          <p:cNvPicPr preferRelativeResize="0"/>
          <p:nvPr/>
        </p:nvPicPr>
        <p:blipFill rotWithShape="1">
          <a:blip r:embed="rId3">
            <a:alphaModFix/>
          </a:blip>
          <a:srcRect/>
          <a:stretch/>
        </p:blipFill>
        <p:spPr>
          <a:xfrm>
            <a:off x="224600" y="1316726"/>
            <a:ext cx="10363200" cy="3057525"/>
          </a:xfrm>
          <a:prstGeom prst="rect">
            <a:avLst/>
          </a:prstGeom>
          <a:noFill/>
          <a:ln>
            <a:noFill/>
          </a:ln>
        </p:spPr>
      </p:pic>
      <p:pic>
        <p:nvPicPr>
          <p:cNvPr id="290" name="Google Shape;290;g2646951e7b1_0_503"/>
          <p:cNvPicPr preferRelativeResize="0"/>
          <p:nvPr/>
        </p:nvPicPr>
        <p:blipFill rotWithShape="1">
          <a:blip r:embed="rId4">
            <a:alphaModFix/>
          </a:blip>
          <a:srcRect/>
          <a:stretch/>
        </p:blipFill>
        <p:spPr>
          <a:xfrm>
            <a:off x="85088" y="4434575"/>
            <a:ext cx="4848225" cy="933450"/>
          </a:xfrm>
          <a:prstGeom prst="rect">
            <a:avLst/>
          </a:prstGeom>
          <a:noFill/>
          <a:ln>
            <a:noFill/>
          </a:ln>
        </p:spPr>
      </p:pic>
      <p:pic>
        <p:nvPicPr>
          <p:cNvPr id="291" name="Google Shape;291;g2646951e7b1_0_503"/>
          <p:cNvPicPr preferRelativeResize="0"/>
          <p:nvPr/>
        </p:nvPicPr>
        <p:blipFill rotWithShape="1">
          <a:blip r:embed="rId5">
            <a:alphaModFix/>
          </a:blip>
          <a:srcRect/>
          <a:stretch/>
        </p:blipFill>
        <p:spPr>
          <a:xfrm>
            <a:off x="319088" y="5436200"/>
            <a:ext cx="4543425" cy="6381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g2646951e7b1_0_519"/>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Gradient and it’s Computation - Example</a:t>
            </a:r>
            <a:endParaRPr/>
          </a:p>
        </p:txBody>
      </p:sp>
      <p:sp>
        <p:nvSpPr>
          <p:cNvPr id="298" name="Google Shape;298;g2646951e7b1_0_519"/>
          <p:cNvSpPr txBox="1"/>
          <p:nvPr/>
        </p:nvSpPr>
        <p:spPr>
          <a:xfrm>
            <a:off x="7193625" y="949725"/>
            <a:ext cx="4500900" cy="4770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1100"/>
              <a:buFont typeface="Arial"/>
              <a:buNone/>
            </a:pPr>
            <a:r>
              <a:rPr lang="en-US" sz="1900" b="0" i="0" u="sng" strike="noStrike" cap="none">
                <a:solidFill>
                  <a:srgbClr val="980000"/>
                </a:solidFill>
                <a:latin typeface="Proxima Nova"/>
                <a:ea typeface="Proxima Nova"/>
                <a:cs typeface="Proxima Nova"/>
                <a:sym typeface="Proxima Nova"/>
              </a:rPr>
              <a:t>The shaded pixels are 0’s &amp; white are 2’s </a:t>
            </a:r>
            <a:endParaRPr sz="1900" b="0" i="0" u="sng" strike="noStrike" cap="none">
              <a:solidFill>
                <a:srgbClr val="980000"/>
              </a:solidFill>
              <a:latin typeface="Proxima Nova"/>
              <a:ea typeface="Proxima Nova"/>
              <a:cs typeface="Proxima Nova"/>
              <a:sym typeface="Proxima Nova"/>
            </a:endParaRPr>
          </a:p>
        </p:txBody>
      </p:sp>
      <p:pic>
        <p:nvPicPr>
          <p:cNvPr id="299" name="Google Shape;299;g2646951e7b1_0_519"/>
          <p:cNvPicPr preferRelativeResize="0"/>
          <p:nvPr/>
        </p:nvPicPr>
        <p:blipFill rotWithShape="1">
          <a:blip r:embed="rId3">
            <a:alphaModFix/>
          </a:blip>
          <a:srcRect/>
          <a:stretch/>
        </p:blipFill>
        <p:spPr>
          <a:xfrm>
            <a:off x="224600" y="1316726"/>
            <a:ext cx="10363200" cy="3057525"/>
          </a:xfrm>
          <a:prstGeom prst="rect">
            <a:avLst/>
          </a:prstGeom>
          <a:noFill/>
          <a:ln>
            <a:noFill/>
          </a:ln>
        </p:spPr>
      </p:pic>
      <p:pic>
        <p:nvPicPr>
          <p:cNvPr id="300" name="Google Shape;300;g2646951e7b1_0_519"/>
          <p:cNvPicPr preferRelativeResize="0"/>
          <p:nvPr/>
        </p:nvPicPr>
        <p:blipFill rotWithShape="1">
          <a:blip r:embed="rId4">
            <a:alphaModFix/>
          </a:blip>
          <a:srcRect/>
          <a:stretch/>
        </p:blipFill>
        <p:spPr>
          <a:xfrm>
            <a:off x="85088" y="4434575"/>
            <a:ext cx="4848225" cy="933450"/>
          </a:xfrm>
          <a:prstGeom prst="rect">
            <a:avLst/>
          </a:prstGeom>
          <a:noFill/>
          <a:ln>
            <a:noFill/>
          </a:ln>
        </p:spPr>
      </p:pic>
      <p:pic>
        <p:nvPicPr>
          <p:cNvPr id="301" name="Google Shape;301;g2646951e7b1_0_519"/>
          <p:cNvPicPr preferRelativeResize="0"/>
          <p:nvPr/>
        </p:nvPicPr>
        <p:blipFill rotWithShape="1">
          <a:blip r:embed="rId5">
            <a:alphaModFix/>
          </a:blip>
          <a:srcRect/>
          <a:stretch/>
        </p:blipFill>
        <p:spPr>
          <a:xfrm>
            <a:off x="319088" y="5436200"/>
            <a:ext cx="4543425" cy="638175"/>
          </a:xfrm>
          <a:prstGeom prst="rect">
            <a:avLst/>
          </a:prstGeom>
          <a:noFill/>
          <a:ln>
            <a:noFill/>
          </a:ln>
        </p:spPr>
      </p:pic>
      <p:pic>
        <p:nvPicPr>
          <p:cNvPr id="302" name="Google Shape;302;g2646951e7b1_0_519"/>
          <p:cNvPicPr preferRelativeResize="0"/>
          <p:nvPr/>
        </p:nvPicPr>
        <p:blipFill rotWithShape="1">
          <a:blip r:embed="rId6">
            <a:alphaModFix/>
          </a:blip>
          <a:srcRect/>
          <a:stretch/>
        </p:blipFill>
        <p:spPr>
          <a:xfrm>
            <a:off x="319096" y="1906925"/>
            <a:ext cx="636858" cy="1027800"/>
          </a:xfrm>
          <a:prstGeom prst="rect">
            <a:avLst/>
          </a:prstGeom>
          <a:noFill/>
          <a:ln>
            <a:noFill/>
          </a:ln>
        </p:spPr>
      </p:pic>
      <p:cxnSp>
        <p:nvCxnSpPr>
          <p:cNvPr id="303" name="Google Shape;303;g2646951e7b1_0_519"/>
          <p:cNvCxnSpPr/>
          <p:nvPr/>
        </p:nvCxnSpPr>
        <p:spPr>
          <a:xfrm rot="10800000">
            <a:off x="830175" y="2695075"/>
            <a:ext cx="1708500" cy="0"/>
          </a:xfrm>
          <a:prstGeom prst="straightConnector1">
            <a:avLst/>
          </a:prstGeom>
          <a:noFill/>
          <a:ln w="9525" cap="flat" cmpd="sng">
            <a:solidFill>
              <a:srgbClr val="FF0000"/>
            </a:solidFill>
            <a:prstDash val="solid"/>
            <a:round/>
            <a:headEnd type="none" w="sm" len="sm"/>
            <a:tailEnd type="triangle" w="med" len="med"/>
          </a:ln>
        </p:spPr>
      </p:cxnSp>
      <p:cxnSp>
        <p:nvCxnSpPr>
          <p:cNvPr id="304" name="Google Shape;304;g2646951e7b1_0_519"/>
          <p:cNvCxnSpPr/>
          <p:nvPr/>
        </p:nvCxnSpPr>
        <p:spPr>
          <a:xfrm rot="10800000">
            <a:off x="830175" y="2237875"/>
            <a:ext cx="1708500" cy="0"/>
          </a:xfrm>
          <a:prstGeom prst="straightConnector1">
            <a:avLst/>
          </a:prstGeom>
          <a:noFill/>
          <a:ln w="9525" cap="flat" cmpd="sng">
            <a:solidFill>
              <a:srgbClr val="FF0000"/>
            </a:solidFill>
            <a:prstDash val="solid"/>
            <a:round/>
            <a:headEnd type="none" w="sm" len="sm"/>
            <a:tailEnd type="triangle" w="med" len="med"/>
          </a:ln>
        </p:spPr>
      </p:cxnSp>
      <p:sp>
        <p:nvSpPr>
          <p:cNvPr id="305" name="Google Shape;305;g2646951e7b1_0_519"/>
          <p:cNvSpPr txBox="1"/>
          <p:nvPr/>
        </p:nvSpPr>
        <p:spPr>
          <a:xfrm>
            <a:off x="5273875" y="4593500"/>
            <a:ext cx="58350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1C4587"/>
                </a:solidFill>
                <a:latin typeface="Arial"/>
                <a:ea typeface="Arial"/>
                <a:cs typeface="Arial"/>
                <a:sym typeface="Arial"/>
              </a:rPr>
              <a:t>Subtract pixels in the top row of the neighborhood from the pixels in the bottom row → partial derivative in the x-direction</a:t>
            </a:r>
            <a:endParaRPr sz="1400" b="0" i="0" u="none" strike="noStrike" cap="none">
              <a:solidFill>
                <a:srgbClr val="1C4587"/>
              </a:solidFill>
              <a:latin typeface="Arial"/>
              <a:ea typeface="Arial"/>
              <a:cs typeface="Arial"/>
              <a:sym typeface="Arial"/>
            </a:endParaRPr>
          </a:p>
        </p:txBody>
      </p:sp>
      <p:sp>
        <p:nvSpPr>
          <p:cNvPr id="306" name="Google Shape;306;g2646951e7b1_0_519"/>
          <p:cNvSpPr txBox="1"/>
          <p:nvPr/>
        </p:nvSpPr>
        <p:spPr>
          <a:xfrm>
            <a:off x="5273875" y="5431700"/>
            <a:ext cx="6011700" cy="83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1C4587"/>
                </a:solidFill>
                <a:latin typeface="Arial"/>
                <a:ea typeface="Arial"/>
                <a:cs typeface="Arial"/>
                <a:sym typeface="Arial"/>
              </a:rPr>
              <a:t>Subtract pixels in the left column from the pixels in the right column of the neighborhood →  partial derivative in the y-direction</a:t>
            </a:r>
            <a:endParaRPr sz="1400" b="0" i="0" u="none" strike="noStrike" cap="none">
              <a:solidFill>
                <a:srgbClr val="1C4587"/>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C4587"/>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g2646951e7b1_0_536"/>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Gradient and it’s Computation - Example</a:t>
            </a:r>
            <a:endParaRPr/>
          </a:p>
        </p:txBody>
      </p:sp>
      <p:sp>
        <p:nvSpPr>
          <p:cNvPr id="313" name="Google Shape;313;g2646951e7b1_0_536"/>
          <p:cNvSpPr txBox="1"/>
          <p:nvPr/>
        </p:nvSpPr>
        <p:spPr>
          <a:xfrm>
            <a:off x="7193625" y="949725"/>
            <a:ext cx="4500900" cy="4770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1100"/>
              <a:buFont typeface="Arial"/>
              <a:buNone/>
            </a:pPr>
            <a:r>
              <a:rPr lang="en-US" sz="1900" b="0" i="0" u="sng" strike="noStrike" cap="none">
                <a:solidFill>
                  <a:srgbClr val="980000"/>
                </a:solidFill>
                <a:latin typeface="Proxima Nova"/>
                <a:ea typeface="Proxima Nova"/>
                <a:cs typeface="Proxima Nova"/>
                <a:sym typeface="Proxima Nova"/>
              </a:rPr>
              <a:t>The shaded pixels are 0’s &amp; white are 2’s </a:t>
            </a:r>
            <a:endParaRPr sz="1900" b="0" i="0" u="sng" strike="noStrike" cap="none">
              <a:solidFill>
                <a:srgbClr val="980000"/>
              </a:solidFill>
              <a:latin typeface="Proxima Nova"/>
              <a:ea typeface="Proxima Nova"/>
              <a:cs typeface="Proxima Nova"/>
              <a:sym typeface="Proxima Nova"/>
            </a:endParaRPr>
          </a:p>
        </p:txBody>
      </p:sp>
      <p:pic>
        <p:nvPicPr>
          <p:cNvPr id="314" name="Google Shape;314;g2646951e7b1_0_536"/>
          <p:cNvPicPr preferRelativeResize="0"/>
          <p:nvPr/>
        </p:nvPicPr>
        <p:blipFill rotWithShape="1">
          <a:blip r:embed="rId3">
            <a:alphaModFix/>
          </a:blip>
          <a:srcRect/>
          <a:stretch/>
        </p:blipFill>
        <p:spPr>
          <a:xfrm>
            <a:off x="224600" y="1316726"/>
            <a:ext cx="10363200" cy="3057525"/>
          </a:xfrm>
          <a:prstGeom prst="rect">
            <a:avLst/>
          </a:prstGeom>
          <a:noFill/>
          <a:ln>
            <a:noFill/>
          </a:ln>
        </p:spPr>
      </p:pic>
      <p:pic>
        <p:nvPicPr>
          <p:cNvPr id="315" name="Google Shape;315;g2646951e7b1_0_536"/>
          <p:cNvPicPr preferRelativeResize="0"/>
          <p:nvPr/>
        </p:nvPicPr>
        <p:blipFill rotWithShape="1">
          <a:blip r:embed="rId4">
            <a:alphaModFix/>
          </a:blip>
          <a:srcRect/>
          <a:stretch/>
        </p:blipFill>
        <p:spPr>
          <a:xfrm>
            <a:off x="85088" y="4434575"/>
            <a:ext cx="4848225" cy="933450"/>
          </a:xfrm>
          <a:prstGeom prst="rect">
            <a:avLst/>
          </a:prstGeom>
          <a:noFill/>
          <a:ln>
            <a:noFill/>
          </a:ln>
        </p:spPr>
      </p:pic>
      <p:pic>
        <p:nvPicPr>
          <p:cNvPr id="316" name="Google Shape;316;g2646951e7b1_0_536"/>
          <p:cNvPicPr preferRelativeResize="0"/>
          <p:nvPr/>
        </p:nvPicPr>
        <p:blipFill rotWithShape="1">
          <a:blip r:embed="rId5">
            <a:alphaModFix/>
          </a:blip>
          <a:srcRect/>
          <a:stretch/>
        </p:blipFill>
        <p:spPr>
          <a:xfrm>
            <a:off x="319088" y="5436200"/>
            <a:ext cx="4543425" cy="638175"/>
          </a:xfrm>
          <a:prstGeom prst="rect">
            <a:avLst/>
          </a:prstGeom>
          <a:noFill/>
          <a:ln>
            <a:noFill/>
          </a:ln>
        </p:spPr>
      </p:pic>
      <p:pic>
        <p:nvPicPr>
          <p:cNvPr id="317" name="Google Shape;317;g2646951e7b1_0_536"/>
          <p:cNvPicPr preferRelativeResize="0"/>
          <p:nvPr/>
        </p:nvPicPr>
        <p:blipFill rotWithShape="1">
          <a:blip r:embed="rId6">
            <a:alphaModFix/>
          </a:blip>
          <a:srcRect/>
          <a:stretch/>
        </p:blipFill>
        <p:spPr>
          <a:xfrm>
            <a:off x="319096" y="1906925"/>
            <a:ext cx="636858" cy="1027800"/>
          </a:xfrm>
          <a:prstGeom prst="rect">
            <a:avLst/>
          </a:prstGeom>
          <a:noFill/>
          <a:ln>
            <a:noFill/>
          </a:ln>
        </p:spPr>
      </p:pic>
      <p:cxnSp>
        <p:nvCxnSpPr>
          <p:cNvPr id="318" name="Google Shape;318;g2646951e7b1_0_536"/>
          <p:cNvCxnSpPr/>
          <p:nvPr/>
        </p:nvCxnSpPr>
        <p:spPr>
          <a:xfrm rot="10800000">
            <a:off x="830175" y="2695075"/>
            <a:ext cx="1708500" cy="0"/>
          </a:xfrm>
          <a:prstGeom prst="straightConnector1">
            <a:avLst/>
          </a:prstGeom>
          <a:noFill/>
          <a:ln w="9525" cap="flat" cmpd="sng">
            <a:solidFill>
              <a:srgbClr val="FF0000"/>
            </a:solidFill>
            <a:prstDash val="solid"/>
            <a:round/>
            <a:headEnd type="none" w="sm" len="sm"/>
            <a:tailEnd type="triangle" w="med" len="med"/>
          </a:ln>
        </p:spPr>
      </p:cxnSp>
      <p:cxnSp>
        <p:nvCxnSpPr>
          <p:cNvPr id="319" name="Google Shape;319;g2646951e7b1_0_536"/>
          <p:cNvCxnSpPr/>
          <p:nvPr/>
        </p:nvCxnSpPr>
        <p:spPr>
          <a:xfrm rot="10800000">
            <a:off x="830175" y="2237875"/>
            <a:ext cx="1708500" cy="0"/>
          </a:xfrm>
          <a:prstGeom prst="straightConnector1">
            <a:avLst/>
          </a:prstGeom>
          <a:noFill/>
          <a:ln w="9525" cap="flat" cmpd="sng">
            <a:solidFill>
              <a:srgbClr val="FF0000"/>
            </a:solidFill>
            <a:prstDash val="solid"/>
            <a:round/>
            <a:headEnd type="none" w="sm" len="sm"/>
            <a:tailEnd type="triangle" w="med" len="med"/>
          </a:ln>
        </p:spPr>
      </p:cxnSp>
      <p:sp>
        <p:nvSpPr>
          <p:cNvPr id="320" name="Google Shape;320;g2646951e7b1_0_536"/>
          <p:cNvSpPr txBox="1"/>
          <p:nvPr/>
        </p:nvSpPr>
        <p:spPr>
          <a:xfrm>
            <a:off x="5009150" y="4704350"/>
            <a:ext cx="7419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1155CC"/>
                </a:solidFill>
                <a:latin typeface="Calibri"/>
                <a:ea typeface="Calibri"/>
                <a:cs typeface="Calibri"/>
                <a:sym typeface="Calibri"/>
              </a:rPr>
              <a:t>= -2</a:t>
            </a:r>
            <a:endParaRPr sz="2400" b="0" i="0" u="none" strike="noStrike" cap="none">
              <a:solidFill>
                <a:srgbClr val="1155CC"/>
              </a:solidFill>
              <a:latin typeface="Calibri"/>
              <a:ea typeface="Calibri"/>
              <a:cs typeface="Calibri"/>
              <a:sym typeface="Calibri"/>
            </a:endParaRPr>
          </a:p>
        </p:txBody>
      </p:sp>
      <p:sp>
        <p:nvSpPr>
          <p:cNvPr id="321" name="Google Shape;321;g2646951e7b1_0_536"/>
          <p:cNvSpPr txBox="1"/>
          <p:nvPr/>
        </p:nvSpPr>
        <p:spPr>
          <a:xfrm>
            <a:off x="5009150" y="5466350"/>
            <a:ext cx="7419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1155CC"/>
                </a:solidFill>
                <a:latin typeface="Calibri"/>
                <a:ea typeface="Calibri"/>
                <a:cs typeface="Calibri"/>
                <a:sym typeface="Calibri"/>
              </a:rPr>
              <a:t>= 2</a:t>
            </a:r>
            <a:endParaRPr sz="2400" b="0" i="0" u="none" strike="noStrike" cap="none">
              <a:solidFill>
                <a:srgbClr val="1155CC"/>
              </a:solidFill>
              <a:latin typeface="Calibri"/>
              <a:ea typeface="Calibri"/>
              <a:cs typeface="Calibri"/>
              <a:sym typeface="Calibri"/>
            </a:endParaRPr>
          </a:p>
        </p:txBody>
      </p:sp>
      <p:pic>
        <p:nvPicPr>
          <p:cNvPr id="322" name="Google Shape;322;g2646951e7b1_0_536"/>
          <p:cNvPicPr preferRelativeResize="0"/>
          <p:nvPr/>
        </p:nvPicPr>
        <p:blipFill rotWithShape="1">
          <a:blip r:embed="rId7">
            <a:alphaModFix/>
          </a:blip>
          <a:srcRect/>
          <a:stretch/>
        </p:blipFill>
        <p:spPr>
          <a:xfrm>
            <a:off x="2137600" y="1013075"/>
            <a:ext cx="1005112" cy="554100"/>
          </a:xfrm>
          <a:prstGeom prst="rect">
            <a:avLst/>
          </a:prstGeom>
          <a:noFill/>
          <a:ln>
            <a:noFill/>
          </a:ln>
        </p:spPr>
      </p:pic>
      <p:cxnSp>
        <p:nvCxnSpPr>
          <p:cNvPr id="323" name="Google Shape;323;g2646951e7b1_0_536"/>
          <p:cNvCxnSpPr/>
          <p:nvPr/>
        </p:nvCxnSpPr>
        <p:spPr>
          <a:xfrm rot="10800000">
            <a:off x="2394275" y="1600250"/>
            <a:ext cx="0" cy="1046700"/>
          </a:xfrm>
          <a:prstGeom prst="straightConnector1">
            <a:avLst/>
          </a:prstGeom>
          <a:noFill/>
          <a:ln w="9525" cap="flat" cmpd="sng">
            <a:solidFill>
              <a:srgbClr val="0000FF"/>
            </a:solidFill>
            <a:prstDash val="solid"/>
            <a:round/>
            <a:headEnd type="none" w="sm" len="sm"/>
            <a:tailEnd type="triangle" w="med" len="med"/>
          </a:ln>
        </p:spPr>
      </p:cxnSp>
      <p:cxnSp>
        <p:nvCxnSpPr>
          <p:cNvPr id="324" name="Google Shape;324;g2646951e7b1_0_536"/>
          <p:cNvCxnSpPr/>
          <p:nvPr/>
        </p:nvCxnSpPr>
        <p:spPr>
          <a:xfrm rot="10800000">
            <a:off x="2851475" y="1600250"/>
            <a:ext cx="0" cy="1046700"/>
          </a:xfrm>
          <a:prstGeom prst="straightConnector1">
            <a:avLst/>
          </a:prstGeom>
          <a:noFill/>
          <a:ln w="9525" cap="flat" cmpd="sng">
            <a:solidFill>
              <a:srgbClr val="0000FF"/>
            </a:solidFill>
            <a:prstDash val="solid"/>
            <a:round/>
            <a:headEnd type="none" w="sm" len="sm"/>
            <a:tailEnd type="triangle" w="med" len="med"/>
          </a:ln>
        </p:spPr>
      </p:cxnSp>
      <p:pic>
        <p:nvPicPr>
          <p:cNvPr id="325" name="Google Shape;325;g2646951e7b1_0_536"/>
          <p:cNvPicPr preferRelativeResize="0"/>
          <p:nvPr/>
        </p:nvPicPr>
        <p:blipFill rotWithShape="1">
          <a:blip r:embed="rId8">
            <a:alphaModFix/>
          </a:blip>
          <a:srcRect/>
          <a:stretch/>
        </p:blipFill>
        <p:spPr>
          <a:xfrm>
            <a:off x="6733625" y="4490551"/>
            <a:ext cx="3676650" cy="1809750"/>
          </a:xfrm>
          <a:prstGeom prst="rect">
            <a:avLst/>
          </a:prstGeom>
          <a:noFill/>
          <a:ln>
            <a:noFill/>
          </a:ln>
        </p:spPr>
      </p:pic>
      <p:sp>
        <p:nvSpPr>
          <p:cNvPr id="326" name="Google Shape;326;g2646951e7b1_0_536"/>
          <p:cNvSpPr/>
          <p:nvPr/>
        </p:nvSpPr>
        <p:spPr>
          <a:xfrm>
            <a:off x="6015800" y="5233725"/>
            <a:ext cx="741900" cy="348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g2646951e7b1_0_557"/>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Gradient and it’s Computation - Example</a:t>
            </a:r>
            <a:endParaRPr/>
          </a:p>
        </p:txBody>
      </p:sp>
      <p:sp>
        <p:nvSpPr>
          <p:cNvPr id="333" name="Google Shape;333;g2646951e7b1_0_557"/>
          <p:cNvSpPr txBox="1"/>
          <p:nvPr/>
        </p:nvSpPr>
        <p:spPr>
          <a:xfrm>
            <a:off x="7193625" y="949725"/>
            <a:ext cx="4500900" cy="4770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1100"/>
              <a:buFont typeface="Arial"/>
              <a:buNone/>
            </a:pPr>
            <a:r>
              <a:rPr lang="en-US" sz="1900" b="0" i="0" u="sng" strike="noStrike" cap="none">
                <a:solidFill>
                  <a:srgbClr val="980000"/>
                </a:solidFill>
                <a:latin typeface="Proxima Nova"/>
                <a:ea typeface="Proxima Nova"/>
                <a:cs typeface="Proxima Nova"/>
                <a:sym typeface="Proxima Nova"/>
              </a:rPr>
              <a:t>The shaded pixels are 0’s &amp; white are 2’s </a:t>
            </a:r>
            <a:endParaRPr sz="1900" b="0" i="0" u="sng" strike="noStrike" cap="none">
              <a:solidFill>
                <a:srgbClr val="980000"/>
              </a:solidFill>
              <a:latin typeface="Proxima Nova"/>
              <a:ea typeface="Proxima Nova"/>
              <a:cs typeface="Proxima Nova"/>
              <a:sym typeface="Proxima Nova"/>
            </a:endParaRPr>
          </a:p>
        </p:txBody>
      </p:sp>
      <p:pic>
        <p:nvPicPr>
          <p:cNvPr id="334" name="Google Shape;334;g2646951e7b1_0_557"/>
          <p:cNvPicPr preferRelativeResize="0"/>
          <p:nvPr/>
        </p:nvPicPr>
        <p:blipFill rotWithShape="1">
          <a:blip r:embed="rId3">
            <a:alphaModFix/>
          </a:blip>
          <a:srcRect/>
          <a:stretch/>
        </p:blipFill>
        <p:spPr>
          <a:xfrm>
            <a:off x="224600" y="1316726"/>
            <a:ext cx="10363200" cy="3057525"/>
          </a:xfrm>
          <a:prstGeom prst="rect">
            <a:avLst/>
          </a:prstGeom>
          <a:noFill/>
          <a:ln>
            <a:noFill/>
          </a:ln>
        </p:spPr>
      </p:pic>
      <p:pic>
        <p:nvPicPr>
          <p:cNvPr id="335" name="Google Shape;335;g2646951e7b1_0_557"/>
          <p:cNvPicPr preferRelativeResize="0"/>
          <p:nvPr/>
        </p:nvPicPr>
        <p:blipFill rotWithShape="1">
          <a:blip r:embed="rId4">
            <a:alphaModFix/>
          </a:blip>
          <a:srcRect/>
          <a:stretch/>
        </p:blipFill>
        <p:spPr>
          <a:xfrm>
            <a:off x="319096" y="1906925"/>
            <a:ext cx="636858" cy="1027800"/>
          </a:xfrm>
          <a:prstGeom prst="rect">
            <a:avLst/>
          </a:prstGeom>
          <a:noFill/>
          <a:ln>
            <a:noFill/>
          </a:ln>
        </p:spPr>
      </p:pic>
      <p:cxnSp>
        <p:nvCxnSpPr>
          <p:cNvPr id="336" name="Google Shape;336;g2646951e7b1_0_557"/>
          <p:cNvCxnSpPr/>
          <p:nvPr/>
        </p:nvCxnSpPr>
        <p:spPr>
          <a:xfrm rot="10800000">
            <a:off x="830175" y="2695075"/>
            <a:ext cx="1708500" cy="0"/>
          </a:xfrm>
          <a:prstGeom prst="straightConnector1">
            <a:avLst/>
          </a:prstGeom>
          <a:noFill/>
          <a:ln w="9525" cap="flat" cmpd="sng">
            <a:solidFill>
              <a:srgbClr val="FF0000"/>
            </a:solidFill>
            <a:prstDash val="solid"/>
            <a:round/>
            <a:headEnd type="none" w="sm" len="sm"/>
            <a:tailEnd type="triangle" w="med" len="med"/>
          </a:ln>
        </p:spPr>
      </p:cxnSp>
      <p:cxnSp>
        <p:nvCxnSpPr>
          <p:cNvPr id="337" name="Google Shape;337;g2646951e7b1_0_557"/>
          <p:cNvCxnSpPr/>
          <p:nvPr/>
        </p:nvCxnSpPr>
        <p:spPr>
          <a:xfrm rot="10800000">
            <a:off x="830175" y="2237875"/>
            <a:ext cx="1708500" cy="0"/>
          </a:xfrm>
          <a:prstGeom prst="straightConnector1">
            <a:avLst/>
          </a:prstGeom>
          <a:noFill/>
          <a:ln w="9525" cap="flat" cmpd="sng">
            <a:solidFill>
              <a:srgbClr val="FF0000"/>
            </a:solidFill>
            <a:prstDash val="solid"/>
            <a:round/>
            <a:headEnd type="none" w="sm" len="sm"/>
            <a:tailEnd type="triangle" w="med" len="med"/>
          </a:ln>
        </p:spPr>
      </p:cxnSp>
      <p:pic>
        <p:nvPicPr>
          <p:cNvPr id="338" name="Google Shape;338;g2646951e7b1_0_557"/>
          <p:cNvPicPr preferRelativeResize="0"/>
          <p:nvPr/>
        </p:nvPicPr>
        <p:blipFill rotWithShape="1">
          <a:blip r:embed="rId5">
            <a:alphaModFix/>
          </a:blip>
          <a:srcRect/>
          <a:stretch/>
        </p:blipFill>
        <p:spPr>
          <a:xfrm>
            <a:off x="2137600" y="1013075"/>
            <a:ext cx="1005112" cy="554100"/>
          </a:xfrm>
          <a:prstGeom prst="rect">
            <a:avLst/>
          </a:prstGeom>
          <a:noFill/>
          <a:ln>
            <a:noFill/>
          </a:ln>
        </p:spPr>
      </p:pic>
      <p:cxnSp>
        <p:nvCxnSpPr>
          <p:cNvPr id="339" name="Google Shape;339;g2646951e7b1_0_557"/>
          <p:cNvCxnSpPr/>
          <p:nvPr/>
        </p:nvCxnSpPr>
        <p:spPr>
          <a:xfrm rot="10800000">
            <a:off x="2394275" y="1600250"/>
            <a:ext cx="0" cy="1046700"/>
          </a:xfrm>
          <a:prstGeom prst="straightConnector1">
            <a:avLst/>
          </a:prstGeom>
          <a:noFill/>
          <a:ln w="9525" cap="flat" cmpd="sng">
            <a:solidFill>
              <a:srgbClr val="0000FF"/>
            </a:solidFill>
            <a:prstDash val="solid"/>
            <a:round/>
            <a:headEnd type="none" w="sm" len="sm"/>
            <a:tailEnd type="triangle" w="med" len="med"/>
          </a:ln>
        </p:spPr>
      </p:cxnSp>
      <p:cxnSp>
        <p:nvCxnSpPr>
          <p:cNvPr id="340" name="Google Shape;340;g2646951e7b1_0_557"/>
          <p:cNvCxnSpPr/>
          <p:nvPr/>
        </p:nvCxnSpPr>
        <p:spPr>
          <a:xfrm rot="10800000">
            <a:off x="2851475" y="1600250"/>
            <a:ext cx="0" cy="1046700"/>
          </a:xfrm>
          <a:prstGeom prst="straightConnector1">
            <a:avLst/>
          </a:prstGeom>
          <a:noFill/>
          <a:ln w="9525" cap="flat" cmpd="sng">
            <a:solidFill>
              <a:srgbClr val="0000FF"/>
            </a:solidFill>
            <a:prstDash val="solid"/>
            <a:round/>
            <a:headEnd type="none" w="sm" len="sm"/>
            <a:tailEnd type="triangle" w="med" len="med"/>
          </a:ln>
        </p:spPr>
      </p:cxnSp>
      <p:pic>
        <p:nvPicPr>
          <p:cNvPr id="341" name="Google Shape;341;g2646951e7b1_0_557"/>
          <p:cNvPicPr preferRelativeResize="0"/>
          <p:nvPr/>
        </p:nvPicPr>
        <p:blipFill rotWithShape="1">
          <a:blip r:embed="rId6">
            <a:alphaModFix/>
          </a:blip>
          <a:srcRect/>
          <a:stretch/>
        </p:blipFill>
        <p:spPr>
          <a:xfrm>
            <a:off x="6733625" y="4490551"/>
            <a:ext cx="3676650" cy="1809750"/>
          </a:xfrm>
          <a:prstGeom prst="rect">
            <a:avLst/>
          </a:prstGeom>
          <a:noFill/>
          <a:ln>
            <a:noFill/>
          </a:ln>
        </p:spPr>
      </p:pic>
      <p:sp>
        <p:nvSpPr>
          <p:cNvPr id="342" name="Google Shape;342;g2646951e7b1_0_557"/>
          <p:cNvSpPr/>
          <p:nvPr/>
        </p:nvSpPr>
        <p:spPr>
          <a:xfrm>
            <a:off x="5795200" y="5145500"/>
            <a:ext cx="1005000" cy="4770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343" name="Google Shape;343;g2646951e7b1_0_557"/>
          <p:cNvPicPr preferRelativeResize="0"/>
          <p:nvPr/>
        </p:nvPicPr>
        <p:blipFill rotWithShape="1">
          <a:blip r:embed="rId7">
            <a:alphaModFix/>
          </a:blip>
          <a:srcRect/>
          <a:stretch/>
        </p:blipFill>
        <p:spPr>
          <a:xfrm>
            <a:off x="1927050" y="4899625"/>
            <a:ext cx="1538400" cy="505325"/>
          </a:xfrm>
          <a:prstGeom prst="rect">
            <a:avLst/>
          </a:prstGeom>
          <a:noFill/>
          <a:ln>
            <a:noFill/>
          </a:ln>
        </p:spPr>
      </p:pic>
      <p:pic>
        <p:nvPicPr>
          <p:cNvPr id="344" name="Google Shape;344;g2646951e7b1_0_557"/>
          <p:cNvPicPr preferRelativeResize="0"/>
          <p:nvPr/>
        </p:nvPicPr>
        <p:blipFill rotWithShape="1">
          <a:blip r:embed="rId8">
            <a:alphaModFix/>
          </a:blip>
          <a:srcRect/>
          <a:stretch/>
        </p:blipFill>
        <p:spPr>
          <a:xfrm>
            <a:off x="824688" y="5930325"/>
            <a:ext cx="3743129" cy="477000"/>
          </a:xfrm>
          <a:prstGeom prst="rect">
            <a:avLst/>
          </a:prstGeom>
          <a:noFill/>
          <a:ln>
            <a:noFill/>
          </a:ln>
        </p:spPr>
      </p:pic>
      <p:sp>
        <p:nvSpPr>
          <p:cNvPr id="345" name="Google Shape;345;g2646951e7b1_0_557"/>
          <p:cNvSpPr txBox="1"/>
          <p:nvPr/>
        </p:nvSpPr>
        <p:spPr>
          <a:xfrm>
            <a:off x="4804600" y="5807025"/>
            <a:ext cx="15384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700"/>
              <a:buFont typeface="Arial"/>
              <a:buNone/>
            </a:pPr>
            <a:r>
              <a:rPr lang="en-US" sz="2700" b="0" i="0" u="none" strike="noStrike" cap="none">
                <a:solidFill>
                  <a:srgbClr val="1155CC"/>
                </a:solidFill>
                <a:latin typeface="Calibri"/>
                <a:ea typeface="Calibri"/>
                <a:cs typeface="Calibri"/>
                <a:sym typeface="Calibri"/>
              </a:rPr>
              <a:t>= 135</a:t>
            </a:r>
            <a:r>
              <a:rPr lang="en-US" sz="2700" b="0" i="0" u="none" strike="noStrike" cap="none" baseline="30000">
                <a:solidFill>
                  <a:srgbClr val="1155CC"/>
                </a:solidFill>
                <a:latin typeface="Calibri"/>
                <a:ea typeface="Calibri"/>
                <a:cs typeface="Calibri"/>
                <a:sym typeface="Calibri"/>
              </a:rPr>
              <a:t>o</a:t>
            </a:r>
            <a:endParaRPr sz="2700" b="0" i="0" u="none" strike="noStrike" cap="none" baseline="30000">
              <a:solidFill>
                <a:srgbClr val="1155CC"/>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g2646951e7b1_0_580"/>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Gradient and it’s Computation - Example</a:t>
            </a:r>
            <a:endParaRPr/>
          </a:p>
        </p:txBody>
      </p:sp>
      <p:sp>
        <p:nvSpPr>
          <p:cNvPr id="352" name="Google Shape;352;g2646951e7b1_0_580"/>
          <p:cNvSpPr txBox="1"/>
          <p:nvPr/>
        </p:nvSpPr>
        <p:spPr>
          <a:xfrm>
            <a:off x="7193625" y="949725"/>
            <a:ext cx="4500900" cy="4770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1100"/>
              <a:buFont typeface="Arial"/>
              <a:buNone/>
            </a:pPr>
            <a:r>
              <a:rPr lang="en-US" sz="1900" b="0" i="0" u="sng" strike="noStrike" cap="none">
                <a:solidFill>
                  <a:srgbClr val="980000"/>
                </a:solidFill>
                <a:latin typeface="Proxima Nova"/>
                <a:ea typeface="Proxima Nova"/>
                <a:cs typeface="Proxima Nova"/>
                <a:sym typeface="Proxima Nova"/>
              </a:rPr>
              <a:t>The shaded pixels are 0’s &amp; white are 2’s </a:t>
            </a:r>
            <a:endParaRPr sz="1900" b="0" i="0" u="sng" strike="noStrike" cap="none">
              <a:solidFill>
                <a:srgbClr val="980000"/>
              </a:solidFill>
              <a:latin typeface="Proxima Nova"/>
              <a:ea typeface="Proxima Nova"/>
              <a:cs typeface="Proxima Nova"/>
              <a:sym typeface="Proxima Nova"/>
            </a:endParaRPr>
          </a:p>
        </p:txBody>
      </p:sp>
      <p:pic>
        <p:nvPicPr>
          <p:cNvPr id="353" name="Google Shape;353;g2646951e7b1_0_580"/>
          <p:cNvPicPr preferRelativeResize="0"/>
          <p:nvPr/>
        </p:nvPicPr>
        <p:blipFill rotWithShape="1">
          <a:blip r:embed="rId3">
            <a:alphaModFix/>
          </a:blip>
          <a:srcRect/>
          <a:stretch/>
        </p:blipFill>
        <p:spPr>
          <a:xfrm>
            <a:off x="224600" y="1316726"/>
            <a:ext cx="10363200" cy="3057525"/>
          </a:xfrm>
          <a:prstGeom prst="rect">
            <a:avLst/>
          </a:prstGeom>
          <a:noFill/>
          <a:ln>
            <a:noFill/>
          </a:ln>
        </p:spPr>
      </p:pic>
      <p:pic>
        <p:nvPicPr>
          <p:cNvPr id="354" name="Google Shape;354;g2646951e7b1_0_580"/>
          <p:cNvPicPr preferRelativeResize="0"/>
          <p:nvPr/>
        </p:nvPicPr>
        <p:blipFill rotWithShape="1">
          <a:blip r:embed="rId4">
            <a:alphaModFix/>
          </a:blip>
          <a:srcRect/>
          <a:stretch/>
        </p:blipFill>
        <p:spPr>
          <a:xfrm>
            <a:off x="319096" y="1906925"/>
            <a:ext cx="636858" cy="1027800"/>
          </a:xfrm>
          <a:prstGeom prst="rect">
            <a:avLst/>
          </a:prstGeom>
          <a:noFill/>
          <a:ln>
            <a:noFill/>
          </a:ln>
        </p:spPr>
      </p:pic>
      <p:cxnSp>
        <p:nvCxnSpPr>
          <p:cNvPr id="355" name="Google Shape;355;g2646951e7b1_0_580"/>
          <p:cNvCxnSpPr/>
          <p:nvPr/>
        </p:nvCxnSpPr>
        <p:spPr>
          <a:xfrm rot="10800000">
            <a:off x="830175" y="2695075"/>
            <a:ext cx="1708500" cy="0"/>
          </a:xfrm>
          <a:prstGeom prst="straightConnector1">
            <a:avLst/>
          </a:prstGeom>
          <a:noFill/>
          <a:ln w="9525" cap="flat" cmpd="sng">
            <a:solidFill>
              <a:srgbClr val="FF0000"/>
            </a:solidFill>
            <a:prstDash val="solid"/>
            <a:round/>
            <a:headEnd type="none" w="sm" len="sm"/>
            <a:tailEnd type="triangle" w="med" len="med"/>
          </a:ln>
        </p:spPr>
      </p:cxnSp>
      <p:cxnSp>
        <p:nvCxnSpPr>
          <p:cNvPr id="356" name="Google Shape;356;g2646951e7b1_0_580"/>
          <p:cNvCxnSpPr/>
          <p:nvPr/>
        </p:nvCxnSpPr>
        <p:spPr>
          <a:xfrm rot="10800000">
            <a:off x="830175" y="2237875"/>
            <a:ext cx="1708500" cy="0"/>
          </a:xfrm>
          <a:prstGeom prst="straightConnector1">
            <a:avLst/>
          </a:prstGeom>
          <a:noFill/>
          <a:ln w="9525" cap="flat" cmpd="sng">
            <a:solidFill>
              <a:srgbClr val="FF0000"/>
            </a:solidFill>
            <a:prstDash val="solid"/>
            <a:round/>
            <a:headEnd type="none" w="sm" len="sm"/>
            <a:tailEnd type="triangle" w="med" len="med"/>
          </a:ln>
        </p:spPr>
      </p:cxnSp>
      <p:pic>
        <p:nvPicPr>
          <p:cNvPr id="357" name="Google Shape;357;g2646951e7b1_0_580"/>
          <p:cNvPicPr preferRelativeResize="0"/>
          <p:nvPr/>
        </p:nvPicPr>
        <p:blipFill rotWithShape="1">
          <a:blip r:embed="rId5">
            <a:alphaModFix/>
          </a:blip>
          <a:srcRect/>
          <a:stretch/>
        </p:blipFill>
        <p:spPr>
          <a:xfrm>
            <a:off x="2137600" y="1013075"/>
            <a:ext cx="1005112" cy="554100"/>
          </a:xfrm>
          <a:prstGeom prst="rect">
            <a:avLst/>
          </a:prstGeom>
          <a:noFill/>
          <a:ln>
            <a:noFill/>
          </a:ln>
        </p:spPr>
      </p:pic>
      <p:cxnSp>
        <p:nvCxnSpPr>
          <p:cNvPr id="358" name="Google Shape;358;g2646951e7b1_0_580"/>
          <p:cNvCxnSpPr/>
          <p:nvPr/>
        </p:nvCxnSpPr>
        <p:spPr>
          <a:xfrm rot="10800000">
            <a:off x="2394275" y="1600250"/>
            <a:ext cx="0" cy="1046700"/>
          </a:xfrm>
          <a:prstGeom prst="straightConnector1">
            <a:avLst/>
          </a:prstGeom>
          <a:noFill/>
          <a:ln w="9525" cap="flat" cmpd="sng">
            <a:solidFill>
              <a:srgbClr val="0000FF"/>
            </a:solidFill>
            <a:prstDash val="solid"/>
            <a:round/>
            <a:headEnd type="none" w="sm" len="sm"/>
            <a:tailEnd type="triangle" w="med" len="med"/>
          </a:ln>
        </p:spPr>
      </p:cxnSp>
      <p:cxnSp>
        <p:nvCxnSpPr>
          <p:cNvPr id="359" name="Google Shape;359;g2646951e7b1_0_580"/>
          <p:cNvCxnSpPr/>
          <p:nvPr/>
        </p:nvCxnSpPr>
        <p:spPr>
          <a:xfrm rot="10800000">
            <a:off x="2851475" y="1600250"/>
            <a:ext cx="0" cy="1046700"/>
          </a:xfrm>
          <a:prstGeom prst="straightConnector1">
            <a:avLst/>
          </a:prstGeom>
          <a:noFill/>
          <a:ln w="9525" cap="flat" cmpd="sng">
            <a:solidFill>
              <a:srgbClr val="0000FF"/>
            </a:solidFill>
            <a:prstDash val="solid"/>
            <a:round/>
            <a:headEnd type="none" w="sm" len="sm"/>
            <a:tailEnd type="triangle" w="med" len="med"/>
          </a:ln>
        </p:spPr>
      </p:cxnSp>
      <p:pic>
        <p:nvPicPr>
          <p:cNvPr id="360" name="Google Shape;360;g2646951e7b1_0_580"/>
          <p:cNvPicPr preferRelativeResize="0"/>
          <p:nvPr/>
        </p:nvPicPr>
        <p:blipFill rotWithShape="1">
          <a:blip r:embed="rId6">
            <a:alphaModFix/>
          </a:blip>
          <a:srcRect/>
          <a:stretch/>
        </p:blipFill>
        <p:spPr>
          <a:xfrm>
            <a:off x="6733625" y="4490551"/>
            <a:ext cx="3676650" cy="1809750"/>
          </a:xfrm>
          <a:prstGeom prst="rect">
            <a:avLst/>
          </a:prstGeom>
          <a:noFill/>
          <a:ln>
            <a:noFill/>
          </a:ln>
        </p:spPr>
      </p:pic>
      <p:sp>
        <p:nvSpPr>
          <p:cNvPr id="361" name="Google Shape;361;g2646951e7b1_0_580"/>
          <p:cNvSpPr/>
          <p:nvPr/>
        </p:nvSpPr>
        <p:spPr>
          <a:xfrm>
            <a:off x="5795200" y="5145500"/>
            <a:ext cx="1005000" cy="4770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362" name="Google Shape;362;g2646951e7b1_0_580"/>
          <p:cNvPicPr preferRelativeResize="0"/>
          <p:nvPr/>
        </p:nvPicPr>
        <p:blipFill rotWithShape="1">
          <a:blip r:embed="rId7">
            <a:alphaModFix/>
          </a:blip>
          <a:srcRect/>
          <a:stretch/>
        </p:blipFill>
        <p:spPr>
          <a:xfrm>
            <a:off x="824688" y="5930325"/>
            <a:ext cx="3743129" cy="477000"/>
          </a:xfrm>
          <a:prstGeom prst="rect">
            <a:avLst/>
          </a:prstGeom>
          <a:noFill/>
          <a:ln>
            <a:noFill/>
          </a:ln>
        </p:spPr>
      </p:pic>
      <p:sp>
        <p:nvSpPr>
          <p:cNvPr id="363" name="Google Shape;363;g2646951e7b1_0_580"/>
          <p:cNvSpPr txBox="1"/>
          <p:nvPr/>
        </p:nvSpPr>
        <p:spPr>
          <a:xfrm>
            <a:off x="4804600" y="5807025"/>
            <a:ext cx="15384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700"/>
              <a:buFont typeface="Arial"/>
              <a:buNone/>
            </a:pPr>
            <a:r>
              <a:rPr lang="en-US" sz="2700" b="0" i="0" u="none" strike="noStrike" cap="none">
                <a:solidFill>
                  <a:srgbClr val="1155CC"/>
                </a:solidFill>
                <a:latin typeface="Calibri"/>
                <a:ea typeface="Calibri"/>
                <a:cs typeface="Calibri"/>
                <a:sym typeface="Calibri"/>
              </a:rPr>
              <a:t>= 135</a:t>
            </a:r>
            <a:r>
              <a:rPr lang="en-US" sz="2700" b="0" i="0" u="none" strike="noStrike" cap="none" baseline="30000">
                <a:solidFill>
                  <a:srgbClr val="1155CC"/>
                </a:solidFill>
                <a:latin typeface="Calibri"/>
                <a:ea typeface="Calibri"/>
                <a:cs typeface="Calibri"/>
                <a:sym typeface="Calibri"/>
              </a:rPr>
              <a:t>o</a:t>
            </a:r>
            <a:endParaRPr sz="2700" b="0" i="0" u="none" strike="noStrike" cap="none" baseline="30000">
              <a:solidFill>
                <a:srgbClr val="1155CC"/>
              </a:solidFill>
              <a:latin typeface="Calibri"/>
              <a:ea typeface="Calibri"/>
              <a:cs typeface="Calibri"/>
              <a:sym typeface="Calibri"/>
            </a:endParaRPr>
          </a:p>
        </p:txBody>
      </p:sp>
      <p:sp>
        <p:nvSpPr>
          <p:cNvPr id="364" name="Google Shape;364;g2646951e7b1_0_580"/>
          <p:cNvSpPr txBox="1"/>
          <p:nvPr/>
        </p:nvSpPr>
        <p:spPr>
          <a:xfrm>
            <a:off x="0" y="4307300"/>
            <a:ext cx="6677400" cy="800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660000"/>
                </a:solidFill>
                <a:latin typeface="Proxima Nova"/>
                <a:ea typeface="Proxima Nova"/>
                <a:cs typeface="Proxima Nova"/>
                <a:sym typeface="Proxima Nova"/>
              </a:rPr>
              <a:t>Direction of an edge at a point is orthogonal to the gradient vector at that point ⇒ Direction of Edge is </a:t>
            </a:r>
            <a:endParaRPr sz="2000" b="0" i="0" u="none" strike="noStrike" cap="none">
              <a:solidFill>
                <a:srgbClr val="660000"/>
              </a:solidFill>
              <a:latin typeface="Proxima Nova"/>
              <a:ea typeface="Proxima Nova"/>
              <a:cs typeface="Proxima Nova"/>
              <a:sym typeface="Proxima Nova"/>
            </a:endParaRPr>
          </a:p>
        </p:txBody>
      </p:sp>
      <p:pic>
        <p:nvPicPr>
          <p:cNvPr id="365" name="Google Shape;365;g2646951e7b1_0_580"/>
          <p:cNvPicPr preferRelativeResize="0"/>
          <p:nvPr/>
        </p:nvPicPr>
        <p:blipFill rotWithShape="1">
          <a:blip r:embed="rId8">
            <a:alphaModFix/>
          </a:blip>
          <a:srcRect/>
          <a:stretch/>
        </p:blipFill>
        <p:spPr>
          <a:xfrm>
            <a:off x="1824125" y="5145500"/>
            <a:ext cx="3038600" cy="3529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g2646951e7b1_0_603"/>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Gradient and it’s Computation - Different Forms</a:t>
            </a:r>
            <a:endParaRPr/>
          </a:p>
        </p:txBody>
      </p:sp>
      <p:pic>
        <p:nvPicPr>
          <p:cNvPr id="372" name="Google Shape;372;g2646951e7b1_0_603"/>
          <p:cNvPicPr preferRelativeResize="0"/>
          <p:nvPr/>
        </p:nvPicPr>
        <p:blipFill rotWithShape="1">
          <a:blip r:embed="rId3">
            <a:alphaModFix/>
          </a:blip>
          <a:srcRect r="-223101" b="-68690"/>
          <a:stretch/>
        </p:blipFill>
        <p:spPr>
          <a:xfrm>
            <a:off x="176475" y="1392924"/>
            <a:ext cx="7939450" cy="4225800"/>
          </a:xfrm>
          <a:prstGeom prst="rect">
            <a:avLst/>
          </a:prstGeom>
          <a:noFill/>
          <a:ln>
            <a:noFill/>
          </a:ln>
        </p:spPr>
      </p:pic>
      <p:sp>
        <p:nvSpPr>
          <p:cNvPr id="373" name="Google Shape;373;g2646951e7b1_0_603"/>
          <p:cNvSpPr txBox="1"/>
          <p:nvPr/>
        </p:nvSpPr>
        <p:spPr>
          <a:xfrm>
            <a:off x="176475" y="4017775"/>
            <a:ext cx="2927700" cy="10620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1100"/>
              <a:buFont typeface="Arial"/>
              <a:buNone/>
            </a:pPr>
            <a:r>
              <a:rPr lang="en-US" sz="1900" b="0" i="0" u="sng" strike="noStrike" cap="none">
                <a:solidFill>
                  <a:srgbClr val="980000"/>
                </a:solidFill>
                <a:latin typeface="Proxima Nova"/>
                <a:ea typeface="Proxima Nova"/>
                <a:cs typeface="Proxima Nova"/>
                <a:sym typeface="Proxima Nova"/>
              </a:rPr>
              <a:t>A 3 × 3 region of an image (the z’s are intensity values)</a:t>
            </a:r>
            <a:endParaRPr sz="1900" b="0" i="0" u="sng" strike="noStrike" cap="none">
              <a:solidFill>
                <a:srgbClr val="980000"/>
              </a:solidFill>
              <a:latin typeface="Proxima Nova"/>
              <a:ea typeface="Proxima Nova"/>
              <a:cs typeface="Proxima Nova"/>
              <a:sym typeface="Proxima Nova"/>
            </a:endParaRPr>
          </a:p>
        </p:txBody>
      </p:sp>
      <p:sp>
        <p:nvSpPr>
          <p:cNvPr id="374" name="Google Shape;374;g2646951e7b1_0_603"/>
          <p:cNvSpPr txBox="1"/>
          <p:nvPr/>
        </p:nvSpPr>
        <p:spPr>
          <a:xfrm>
            <a:off x="100275" y="5236975"/>
            <a:ext cx="3076200" cy="7695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1100"/>
              <a:buFont typeface="Arial"/>
              <a:buNone/>
            </a:pPr>
            <a:r>
              <a:rPr lang="en-US" sz="1900" b="0" i="0" u="sng" strike="noStrike" cap="none">
                <a:solidFill>
                  <a:srgbClr val="1155CC"/>
                </a:solidFill>
                <a:latin typeface="Proxima Nova"/>
                <a:ea typeface="Proxima Nova"/>
                <a:cs typeface="Proxima Nova"/>
                <a:sym typeface="Proxima Nova"/>
              </a:rPr>
              <a:t>To Do</a:t>
            </a:r>
            <a:r>
              <a:rPr lang="en-US" sz="1900" b="0" i="0" u="none" strike="noStrike" cap="none">
                <a:solidFill>
                  <a:srgbClr val="1155CC"/>
                </a:solidFill>
                <a:latin typeface="Proxima Nova"/>
                <a:ea typeface="Proxima Nova"/>
                <a:cs typeface="Proxima Nova"/>
                <a:sym typeface="Proxima Nova"/>
              </a:rPr>
              <a:t>:  Compute</a:t>
            </a:r>
            <a:endParaRPr sz="1900" b="0" i="0" u="none" strike="noStrike" cap="none">
              <a:solidFill>
                <a:srgbClr val="1155CC"/>
              </a:solidFill>
              <a:latin typeface="Proxima Nova"/>
              <a:ea typeface="Proxima Nova"/>
              <a:cs typeface="Proxima Nova"/>
              <a:sym typeface="Proxima Nova"/>
            </a:endParaRPr>
          </a:p>
          <a:p>
            <a:pPr marL="342900" marR="0" lvl="0" indent="-342900" algn="l" rtl="0">
              <a:lnSpc>
                <a:spcPct val="100000"/>
              </a:lnSpc>
              <a:spcBef>
                <a:spcPts val="0"/>
              </a:spcBef>
              <a:spcAft>
                <a:spcPts val="0"/>
              </a:spcAft>
              <a:buClr>
                <a:schemeClr val="dk1"/>
              </a:buClr>
              <a:buSzPts val="1100"/>
              <a:buFont typeface="Arial"/>
              <a:buNone/>
            </a:pPr>
            <a:r>
              <a:rPr lang="en-US" sz="1900" b="0" i="0" u="none" strike="noStrike" cap="none">
                <a:solidFill>
                  <a:srgbClr val="1155CC"/>
                </a:solidFill>
                <a:latin typeface="Proxima Nova"/>
                <a:ea typeface="Proxima Nova"/>
                <a:cs typeface="Proxima Nova"/>
                <a:sym typeface="Proxima Nova"/>
              </a:rPr>
              <a:t>gradient at z</a:t>
            </a:r>
            <a:r>
              <a:rPr lang="en-US" sz="1900" b="0" i="0" u="none" strike="noStrike" cap="none" baseline="-25000">
                <a:solidFill>
                  <a:srgbClr val="1155CC"/>
                </a:solidFill>
                <a:latin typeface="Proxima Nova"/>
                <a:ea typeface="Proxima Nova"/>
                <a:cs typeface="Proxima Nova"/>
                <a:sym typeface="Proxima Nova"/>
              </a:rPr>
              <a:t>5</a:t>
            </a:r>
            <a:endParaRPr sz="1900" b="0" i="0" u="none" strike="noStrike" cap="none" baseline="-25000">
              <a:solidFill>
                <a:srgbClr val="1155CC"/>
              </a:solidFill>
              <a:latin typeface="Proxima Nova"/>
              <a:ea typeface="Proxima Nova"/>
              <a:cs typeface="Proxima Nova"/>
              <a:sym typeface="Proxima Nov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g2646951e7b1_0_627"/>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Gradient and it’s Computation - Different Forms</a:t>
            </a:r>
            <a:endParaRPr/>
          </a:p>
        </p:txBody>
      </p:sp>
      <p:pic>
        <p:nvPicPr>
          <p:cNvPr id="381" name="Google Shape;381;g2646951e7b1_0_627"/>
          <p:cNvPicPr preferRelativeResize="0"/>
          <p:nvPr/>
        </p:nvPicPr>
        <p:blipFill rotWithShape="1">
          <a:blip r:embed="rId3">
            <a:alphaModFix/>
          </a:blip>
          <a:srcRect/>
          <a:stretch/>
        </p:blipFill>
        <p:spPr>
          <a:xfrm>
            <a:off x="176475" y="1392926"/>
            <a:ext cx="2457450" cy="2505075"/>
          </a:xfrm>
          <a:prstGeom prst="rect">
            <a:avLst/>
          </a:prstGeom>
          <a:noFill/>
          <a:ln>
            <a:noFill/>
          </a:ln>
        </p:spPr>
      </p:pic>
      <p:sp>
        <p:nvSpPr>
          <p:cNvPr id="382" name="Google Shape;382;g2646951e7b1_0_627"/>
          <p:cNvSpPr txBox="1"/>
          <p:nvPr/>
        </p:nvSpPr>
        <p:spPr>
          <a:xfrm>
            <a:off x="176475" y="4017775"/>
            <a:ext cx="2927700" cy="10620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1100"/>
              <a:buFont typeface="Arial"/>
              <a:buNone/>
            </a:pPr>
            <a:r>
              <a:rPr lang="en-US" sz="1900" b="0" i="0" u="sng" strike="noStrike" cap="none">
                <a:solidFill>
                  <a:srgbClr val="980000"/>
                </a:solidFill>
                <a:latin typeface="Proxima Nova"/>
                <a:ea typeface="Proxima Nova"/>
                <a:cs typeface="Proxima Nova"/>
                <a:sym typeface="Proxima Nova"/>
              </a:rPr>
              <a:t>A 3 × 3 region of an image (the z’s are intensity values)</a:t>
            </a:r>
            <a:endParaRPr sz="1900" b="0" i="0" u="sng" strike="noStrike" cap="none">
              <a:solidFill>
                <a:srgbClr val="980000"/>
              </a:solidFill>
              <a:latin typeface="Proxima Nova"/>
              <a:ea typeface="Proxima Nova"/>
              <a:cs typeface="Proxima Nova"/>
              <a:sym typeface="Proxima Nova"/>
            </a:endParaRPr>
          </a:p>
        </p:txBody>
      </p:sp>
      <p:sp>
        <p:nvSpPr>
          <p:cNvPr id="383" name="Google Shape;383;g2646951e7b1_0_627"/>
          <p:cNvSpPr txBox="1"/>
          <p:nvPr/>
        </p:nvSpPr>
        <p:spPr>
          <a:xfrm>
            <a:off x="100275" y="5236975"/>
            <a:ext cx="3076200" cy="7695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1100"/>
              <a:buFont typeface="Arial"/>
              <a:buNone/>
            </a:pPr>
            <a:r>
              <a:rPr lang="en-US" sz="1900" b="0" i="0" u="sng" strike="noStrike" cap="none">
                <a:solidFill>
                  <a:srgbClr val="1155CC"/>
                </a:solidFill>
                <a:latin typeface="Proxima Nova"/>
                <a:ea typeface="Proxima Nova"/>
                <a:cs typeface="Proxima Nova"/>
                <a:sym typeface="Proxima Nova"/>
              </a:rPr>
              <a:t>To Do</a:t>
            </a:r>
            <a:r>
              <a:rPr lang="en-US" sz="1900" b="0" i="0" u="none" strike="noStrike" cap="none">
                <a:solidFill>
                  <a:srgbClr val="1155CC"/>
                </a:solidFill>
                <a:latin typeface="Proxima Nova"/>
                <a:ea typeface="Proxima Nova"/>
                <a:cs typeface="Proxima Nova"/>
                <a:sym typeface="Proxima Nova"/>
              </a:rPr>
              <a:t>:  Compute</a:t>
            </a:r>
            <a:endParaRPr sz="1900" b="0" i="0" u="none" strike="noStrike" cap="none">
              <a:solidFill>
                <a:srgbClr val="1155CC"/>
              </a:solidFill>
              <a:latin typeface="Proxima Nova"/>
              <a:ea typeface="Proxima Nova"/>
              <a:cs typeface="Proxima Nova"/>
              <a:sym typeface="Proxima Nova"/>
            </a:endParaRPr>
          </a:p>
          <a:p>
            <a:pPr marL="342900" marR="0" lvl="0" indent="-342900" algn="l" rtl="0">
              <a:lnSpc>
                <a:spcPct val="100000"/>
              </a:lnSpc>
              <a:spcBef>
                <a:spcPts val="0"/>
              </a:spcBef>
              <a:spcAft>
                <a:spcPts val="0"/>
              </a:spcAft>
              <a:buClr>
                <a:schemeClr val="dk1"/>
              </a:buClr>
              <a:buSzPts val="1100"/>
              <a:buFont typeface="Arial"/>
              <a:buNone/>
            </a:pPr>
            <a:r>
              <a:rPr lang="en-US" sz="1900" b="0" i="0" u="none" strike="noStrike" cap="none">
                <a:solidFill>
                  <a:srgbClr val="1155CC"/>
                </a:solidFill>
                <a:latin typeface="Proxima Nova"/>
                <a:ea typeface="Proxima Nova"/>
                <a:cs typeface="Proxima Nova"/>
                <a:sym typeface="Proxima Nova"/>
              </a:rPr>
              <a:t>gradient at z</a:t>
            </a:r>
            <a:r>
              <a:rPr lang="en-US" sz="1900" b="0" i="0" u="none" strike="noStrike" cap="none" baseline="-25000">
                <a:solidFill>
                  <a:srgbClr val="1155CC"/>
                </a:solidFill>
                <a:latin typeface="Proxima Nova"/>
                <a:ea typeface="Proxima Nova"/>
                <a:cs typeface="Proxima Nova"/>
                <a:sym typeface="Proxima Nova"/>
              </a:rPr>
              <a:t>5</a:t>
            </a:r>
            <a:endParaRPr sz="1900" b="0" i="0" u="none" strike="noStrike" cap="none" baseline="-25000">
              <a:solidFill>
                <a:srgbClr val="1155CC"/>
              </a:solidFill>
              <a:latin typeface="Proxima Nova"/>
              <a:ea typeface="Proxima Nova"/>
              <a:cs typeface="Proxima Nova"/>
              <a:sym typeface="Proxima Nova"/>
            </a:endParaRPr>
          </a:p>
        </p:txBody>
      </p:sp>
      <p:sp>
        <p:nvSpPr>
          <p:cNvPr id="384" name="Google Shape;384;g2646951e7b1_0_627"/>
          <p:cNvSpPr txBox="1"/>
          <p:nvPr/>
        </p:nvSpPr>
        <p:spPr>
          <a:xfrm>
            <a:off x="3176475" y="1588150"/>
            <a:ext cx="7194900" cy="507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US" sz="2100" b="0" i="0" u="sng" strike="noStrike" cap="none">
                <a:solidFill>
                  <a:srgbClr val="274E13"/>
                </a:solidFill>
                <a:latin typeface="Proxima Nova"/>
                <a:ea typeface="Proxima Nova"/>
                <a:cs typeface="Proxima Nova"/>
                <a:sym typeface="Proxima Nova"/>
              </a:rPr>
              <a:t>Prewitt’s operators</a:t>
            </a:r>
            <a:endParaRPr sz="2100" b="0" i="0" u="sng" strike="noStrike" cap="none">
              <a:solidFill>
                <a:srgbClr val="274E13"/>
              </a:solidFill>
              <a:latin typeface="Proxima Nova"/>
              <a:ea typeface="Proxima Nova"/>
              <a:cs typeface="Proxima Nova"/>
              <a:sym typeface="Proxima Nova"/>
            </a:endParaRPr>
          </a:p>
        </p:txBody>
      </p:sp>
      <p:pic>
        <p:nvPicPr>
          <p:cNvPr id="385" name="Google Shape;385;g2646951e7b1_0_627"/>
          <p:cNvPicPr preferRelativeResize="0"/>
          <p:nvPr/>
        </p:nvPicPr>
        <p:blipFill rotWithShape="1">
          <a:blip r:embed="rId4">
            <a:alphaModFix/>
          </a:blip>
          <a:srcRect/>
          <a:stretch/>
        </p:blipFill>
        <p:spPr>
          <a:xfrm>
            <a:off x="5939725" y="1225775"/>
            <a:ext cx="5048250" cy="2524125"/>
          </a:xfrm>
          <a:prstGeom prst="rect">
            <a:avLst/>
          </a:prstGeom>
          <a:noFill/>
          <a:ln>
            <a:noFill/>
          </a:ln>
        </p:spPr>
      </p:pic>
      <p:pic>
        <p:nvPicPr>
          <p:cNvPr id="386" name="Google Shape;386;g2646951e7b1_0_627"/>
          <p:cNvPicPr preferRelativeResize="0"/>
          <p:nvPr/>
        </p:nvPicPr>
        <p:blipFill rotWithShape="1">
          <a:blip r:embed="rId5">
            <a:alphaModFix/>
          </a:blip>
          <a:srcRect/>
          <a:stretch/>
        </p:blipFill>
        <p:spPr>
          <a:xfrm>
            <a:off x="6011925" y="3830125"/>
            <a:ext cx="5181600" cy="18669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g2646951e7b1_0_641"/>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Gradient and it’s Computation - Different Forms</a:t>
            </a:r>
            <a:endParaRPr/>
          </a:p>
        </p:txBody>
      </p:sp>
      <p:pic>
        <p:nvPicPr>
          <p:cNvPr id="393" name="Google Shape;393;g2646951e7b1_0_641"/>
          <p:cNvPicPr preferRelativeResize="0"/>
          <p:nvPr/>
        </p:nvPicPr>
        <p:blipFill rotWithShape="1">
          <a:blip r:embed="rId3">
            <a:alphaModFix/>
          </a:blip>
          <a:srcRect/>
          <a:stretch/>
        </p:blipFill>
        <p:spPr>
          <a:xfrm>
            <a:off x="176475" y="1392926"/>
            <a:ext cx="2457450" cy="2505075"/>
          </a:xfrm>
          <a:prstGeom prst="rect">
            <a:avLst/>
          </a:prstGeom>
          <a:noFill/>
          <a:ln>
            <a:noFill/>
          </a:ln>
        </p:spPr>
      </p:pic>
      <p:sp>
        <p:nvSpPr>
          <p:cNvPr id="394" name="Google Shape;394;g2646951e7b1_0_641"/>
          <p:cNvSpPr txBox="1"/>
          <p:nvPr/>
        </p:nvSpPr>
        <p:spPr>
          <a:xfrm>
            <a:off x="176475" y="4017775"/>
            <a:ext cx="2927700" cy="10620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1100"/>
              <a:buFont typeface="Arial"/>
              <a:buNone/>
            </a:pPr>
            <a:r>
              <a:rPr lang="en-US" sz="1900" b="0" i="0" u="sng" strike="noStrike" cap="none">
                <a:solidFill>
                  <a:srgbClr val="980000"/>
                </a:solidFill>
                <a:latin typeface="Proxima Nova"/>
                <a:ea typeface="Proxima Nova"/>
                <a:cs typeface="Proxima Nova"/>
                <a:sym typeface="Proxima Nova"/>
              </a:rPr>
              <a:t>A 3 × 3 region of an image (the z’s are intensity values)</a:t>
            </a:r>
            <a:endParaRPr sz="1900" b="0" i="0" u="sng" strike="noStrike" cap="none">
              <a:solidFill>
                <a:srgbClr val="980000"/>
              </a:solidFill>
              <a:latin typeface="Proxima Nova"/>
              <a:ea typeface="Proxima Nova"/>
              <a:cs typeface="Proxima Nova"/>
              <a:sym typeface="Proxima Nova"/>
            </a:endParaRPr>
          </a:p>
        </p:txBody>
      </p:sp>
      <p:sp>
        <p:nvSpPr>
          <p:cNvPr id="395" name="Google Shape;395;g2646951e7b1_0_641"/>
          <p:cNvSpPr txBox="1"/>
          <p:nvPr/>
        </p:nvSpPr>
        <p:spPr>
          <a:xfrm>
            <a:off x="100275" y="5236975"/>
            <a:ext cx="3076200" cy="7695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1100"/>
              <a:buFont typeface="Arial"/>
              <a:buNone/>
            </a:pPr>
            <a:r>
              <a:rPr lang="en-US" sz="1900" b="0" i="0" u="sng" strike="noStrike" cap="none">
                <a:solidFill>
                  <a:srgbClr val="1155CC"/>
                </a:solidFill>
                <a:latin typeface="Proxima Nova"/>
                <a:ea typeface="Proxima Nova"/>
                <a:cs typeface="Proxima Nova"/>
                <a:sym typeface="Proxima Nova"/>
              </a:rPr>
              <a:t>To Do</a:t>
            </a:r>
            <a:r>
              <a:rPr lang="en-US" sz="1900" b="0" i="0" u="none" strike="noStrike" cap="none">
                <a:solidFill>
                  <a:srgbClr val="1155CC"/>
                </a:solidFill>
                <a:latin typeface="Proxima Nova"/>
                <a:ea typeface="Proxima Nova"/>
                <a:cs typeface="Proxima Nova"/>
                <a:sym typeface="Proxima Nova"/>
              </a:rPr>
              <a:t>:  Compute</a:t>
            </a:r>
            <a:endParaRPr sz="1900" b="0" i="0" u="none" strike="noStrike" cap="none">
              <a:solidFill>
                <a:srgbClr val="1155CC"/>
              </a:solidFill>
              <a:latin typeface="Proxima Nova"/>
              <a:ea typeface="Proxima Nova"/>
              <a:cs typeface="Proxima Nova"/>
              <a:sym typeface="Proxima Nova"/>
            </a:endParaRPr>
          </a:p>
          <a:p>
            <a:pPr marL="342900" marR="0" lvl="0" indent="-342900" algn="l" rtl="0">
              <a:lnSpc>
                <a:spcPct val="100000"/>
              </a:lnSpc>
              <a:spcBef>
                <a:spcPts val="0"/>
              </a:spcBef>
              <a:spcAft>
                <a:spcPts val="0"/>
              </a:spcAft>
              <a:buClr>
                <a:schemeClr val="dk1"/>
              </a:buClr>
              <a:buSzPts val="1100"/>
              <a:buFont typeface="Arial"/>
              <a:buNone/>
            </a:pPr>
            <a:r>
              <a:rPr lang="en-US" sz="1900" b="0" i="0" u="none" strike="noStrike" cap="none">
                <a:solidFill>
                  <a:srgbClr val="1155CC"/>
                </a:solidFill>
                <a:latin typeface="Proxima Nova"/>
                <a:ea typeface="Proxima Nova"/>
                <a:cs typeface="Proxima Nova"/>
                <a:sym typeface="Proxima Nova"/>
              </a:rPr>
              <a:t>gradient at z</a:t>
            </a:r>
            <a:r>
              <a:rPr lang="en-US" sz="1900" b="0" i="0" u="none" strike="noStrike" cap="none" baseline="-25000">
                <a:solidFill>
                  <a:srgbClr val="1155CC"/>
                </a:solidFill>
                <a:latin typeface="Proxima Nova"/>
                <a:ea typeface="Proxima Nova"/>
                <a:cs typeface="Proxima Nova"/>
                <a:sym typeface="Proxima Nova"/>
              </a:rPr>
              <a:t>5</a:t>
            </a:r>
            <a:endParaRPr sz="1900" b="0" i="0" u="none" strike="noStrike" cap="none" baseline="-25000">
              <a:solidFill>
                <a:srgbClr val="1155CC"/>
              </a:solidFill>
              <a:latin typeface="Proxima Nova"/>
              <a:ea typeface="Proxima Nova"/>
              <a:cs typeface="Proxima Nova"/>
              <a:sym typeface="Proxima Nova"/>
            </a:endParaRPr>
          </a:p>
        </p:txBody>
      </p:sp>
      <p:sp>
        <p:nvSpPr>
          <p:cNvPr id="396" name="Google Shape;396;g2646951e7b1_0_641"/>
          <p:cNvSpPr txBox="1"/>
          <p:nvPr/>
        </p:nvSpPr>
        <p:spPr>
          <a:xfrm>
            <a:off x="3176475" y="1588150"/>
            <a:ext cx="7194900" cy="507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US" sz="2100" b="0" i="0" u="sng" strike="noStrike" cap="none">
                <a:solidFill>
                  <a:srgbClr val="274E13"/>
                </a:solidFill>
                <a:latin typeface="Proxima Nova"/>
                <a:ea typeface="Proxima Nova"/>
                <a:cs typeface="Proxima Nova"/>
                <a:sym typeface="Proxima Nova"/>
              </a:rPr>
              <a:t>Sobel’s operators</a:t>
            </a:r>
            <a:endParaRPr sz="2100" b="0" i="0" u="sng" strike="noStrike" cap="none">
              <a:solidFill>
                <a:srgbClr val="274E13"/>
              </a:solidFill>
              <a:latin typeface="Proxima Nova"/>
              <a:ea typeface="Proxima Nova"/>
              <a:cs typeface="Proxima Nova"/>
              <a:sym typeface="Proxima Nova"/>
            </a:endParaRPr>
          </a:p>
        </p:txBody>
      </p:sp>
      <p:pic>
        <p:nvPicPr>
          <p:cNvPr id="397" name="Google Shape;397;g2646951e7b1_0_641"/>
          <p:cNvPicPr preferRelativeResize="0"/>
          <p:nvPr/>
        </p:nvPicPr>
        <p:blipFill rotWithShape="1">
          <a:blip r:embed="rId4">
            <a:alphaModFix/>
          </a:blip>
          <a:srcRect/>
          <a:stretch/>
        </p:blipFill>
        <p:spPr>
          <a:xfrm>
            <a:off x="5764125" y="1195225"/>
            <a:ext cx="5067300" cy="2514600"/>
          </a:xfrm>
          <a:prstGeom prst="rect">
            <a:avLst/>
          </a:prstGeom>
          <a:noFill/>
          <a:ln>
            <a:noFill/>
          </a:ln>
        </p:spPr>
      </p:pic>
      <p:pic>
        <p:nvPicPr>
          <p:cNvPr id="398" name="Google Shape;398;g2646951e7b1_0_641"/>
          <p:cNvPicPr preferRelativeResize="0"/>
          <p:nvPr/>
        </p:nvPicPr>
        <p:blipFill rotWithShape="1">
          <a:blip r:embed="rId5">
            <a:alphaModFix/>
          </a:blip>
          <a:srcRect/>
          <a:stretch/>
        </p:blipFill>
        <p:spPr>
          <a:xfrm>
            <a:off x="5767275" y="3862225"/>
            <a:ext cx="5438775" cy="2466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g2646951e7b1_0_656"/>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Gradient and it’s Computation - How to use? </a:t>
            </a:r>
            <a:endParaRPr/>
          </a:p>
        </p:txBody>
      </p:sp>
      <p:sp>
        <p:nvSpPr>
          <p:cNvPr id="405" name="Google Shape;405;g2646951e7b1_0_656"/>
          <p:cNvSpPr txBox="1"/>
          <p:nvPr/>
        </p:nvSpPr>
        <p:spPr>
          <a:xfrm>
            <a:off x="337025" y="1392925"/>
            <a:ext cx="10455300" cy="2031900"/>
          </a:xfrm>
          <a:prstGeom prst="rect">
            <a:avLst/>
          </a:prstGeom>
          <a:noFill/>
          <a:ln>
            <a:noFill/>
          </a:ln>
        </p:spPr>
        <p:txBody>
          <a:bodyPr spcFirstLastPara="1" wrap="square" lIns="91425" tIns="91425" rIns="91425" bIns="91425" anchor="t" anchorCtr="0">
            <a:spAutoFit/>
          </a:bodyPr>
          <a:lstStyle/>
          <a:p>
            <a:pPr marL="457200" marR="0" lvl="0" indent="-381000" algn="l" rtl="0">
              <a:lnSpc>
                <a:spcPct val="100000"/>
              </a:lnSpc>
              <a:spcBef>
                <a:spcPts val="0"/>
              </a:spcBef>
              <a:spcAft>
                <a:spcPts val="0"/>
              </a:spcAft>
              <a:buClr>
                <a:srgbClr val="274E13"/>
              </a:buClr>
              <a:buSzPts val="2400"/>
              <a:buFont typeface="Proxima Nova"/>
              <a:buAutoNum type="arabicParenBoth"/>
            </a:pPr>
            <a:r>
              <a:rPr lang="en-US" sz="2400" b="0" i="0" u="none" strike="noStrike" cap="none">
                <a:solidFill>
                  <a:srgbClr val="274E13"/>
                </a:solidFill>
                <a:latin typeface="Proxima Nova"/>
                <a:ea typeface="Proxima Nova"/>
                <a:cs typeface="Proxima Nova"/>
                <a:sym typeface="Proxima Nova"/>
              </a:rPr>
              <a:t>Use any of the gradient operators to obtain  g</a:t>
            </a:r>
            <a:r>
              <a:rPr lang="en-US" sz="2400" b="0" i="0" u="none" strike="noStrike" cap="none" baseline="-25000">
                <a:solidFill>
                  <a:srgbClr val="274E13"/>
                </a:solidFill>
                <a:latin typeface="Proxima Nova"/>
                <a:ea typeface="Proxima Nova"/>
                <a:cs typeface="Proxima Nova"/>
                <a:sym typeface="Proxima Nova"/>
              </a:rPr>
              <a:t>x</a:t>
            </a:r>
            <a:r>
              <a:rPr lang="en-US" sz="2400" b="0" i="0" u="none" strike="noStrike" cap="none">
                <a:solidFill>
                  <a:srgbClr val="274E13"/>
                </a:solidFill>
                <a:latin typeface="Proxima Nova"/>
                <a:ea typeface="Proxima Nova"/>
                <a:cs typeface="Proxima Nova"/>
                <a:sym typeface="Proxima Nova"/>
              </a:rPr>
              <a:t> and g</a:t>
            </a:r>
            <a:r>
              <a:rPr lang="en-US" sz="2400" b="0" i="0" u="none" strike="noStrike" cap="none" baseline="-25000">
                <a:solidFill>
                  <a:srgbClr val="274E13"/>
                </a:solidFill>
                <a:latin typeface="Proxima Nova"/>
                <a:ea typeface="Proxima Nova"/>
                <a:cs typeface="Proxima Nova"/>
                <a:sym typeface="Proxima Nova"/>
              </a:rPr>
              <a:t>y</a:t>
            </a:r>
            <a:r>
              <a:rPr lang="en-US" sz="2400" b="0" i="0" u="none" strike="noStrike" cap="none">
                <a:solidFill>
                  <a:srgbClr val="274E13"/>
                </a:solidFill>
                <a:latin typeface="Proxima Nova"/>
                <a:ea typeface="Proxima Nova"/>
                <a:cs typeface="Proxima Nova"/>
                <a:sym typeface="Proxima Nova"/>
              </a:rPr>
              <a:t> at every pixel location</a:t>
            </a:r>
            <a:endParaRPr sz="2400" b="0" i="0" u="none" strike="noStrike" cap="none">
              <a:solidFill>
                <a:srgbClr val="274E13"/>
              </a:solidFill>
              <a:latin typeface="Proxima Nova"/>
              <a:ea typeface="Proxima Nova"/>
              <a:cs typeface="Proxima Nova"/>
              <a:sym typeface="Proxima Nova"/>
            </a:endParaRPr>
          </a:p>
          <a:p>
            <a:pPr marL="457200" marR="0" lvl="0" indent="-381000" algn="l" rtl="0">
              <a:lnSpc>
                <a:spcPct val="100000"/>
              </a:lnSpc>
              <a:spcBef>
                <a:spcPts val="0"/>
              </a:spcBef>
              <a:spcAft>
                <a:spcPts val="0"/>
              </a:spcAft>
              <a:buClr>
                <a:srgbClr val="274E13"/>
              </a:buClr>
              <a:buSzPts val="2400"/>
              <a:buFont typeface="Proxima Nova"/>
              <a:buAutoNum type="arabicParenBoth"/>
            </a:pPr>
            <a:r>
              <a:rPr lang="en-US" sz="2400" b="0" i="0" u="none" strike="noStrike" cap="none">
                <a:solidFill>
                  <a:srgbClr val="274E13"/>
                </a:solidFill>
                <a:latin typeface="Proxima Nova"/>
                <a:ea typeface="Proxima Nova"/>
                <a:cs typeface="Proxima Nova"/>
                <a:sym typeface="Proxima Nova"/>
              </a:rPr>
              <a:t>Approximate gradient at each of the pixel locations as below: </a:t>
            </a:r>
            <a:endParaRPr sz="2400" b="0" i="0" u="none" strike="noStrike" cap="none">
              <a:solidFill>
                <a:srgbClr val="274E13"/>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274E13"/>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274E13"/>
              </a:solidFill>
              <a:latin typeface="Proxima Nova"/>
              <a:ea typeface="Proxima Nova"/>
              <a:cs typeface="Proxima Nova"/>
              <a:sym typeface="Proxima Nova"/>
            </a:endParaRPr>
          </a:p>
        </p:txBody>
      </p:sp>
      <p:pic>
        <p:nvPicPr>
          <p:cNvPr id="406" name="Google Shape;406;g2646951e7b1_0_656"/>
          <p:cNvPicPr preferRelativeResize="0"/>
          <p:nvPr/>
        </p:nvPicPr>
        <p:blipFill rotWithShape="1">
          <a:blip r:embed="rId3">
            <a:alphaModFix/>
          </a:blip>
          <a:srcRect/>
          <a:stretch/>
        </p:blipFill>
        <p:spPr>
          <a:xfrm>
            <a:off x="5622775" y="2823600"/>
            <a:ext cx="2581275" cy="6667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g2646951e7b1_0_681"/>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Gradient and it’s Computation - Example</a:t>
            </a:r>
            <a:endParaRPr/>
          </a:p>
        </p:txBody>
      </p:sp>
      <p:pic>
        <p:nvPicPr>
          <p:cNvPr id="413" name="Google Shape;413;g2646951e7b1_0_681"/>
          <p:cNvPicPr preferRelativeResize="0"/>
          <p:nvPr/>
        </p:nvPicPr>
        <p:blipFill rotWithShape="1">
          <a:blip r:embed="rId3">
            <a:alphaModFix/>
          </a:blip>
          <a:srcRect/>
          <a:stretch/>
        </p:blipFill>
        <p:spPr>
          <a:xfrm>
            <a:off x="4568000" y="1316726"/>
            <a:ext cx="6862752" cy="5160273"/>
          </a:xfrm>
          <a:prstGeom prst="rect">
            <a:avLst/>
          </a:prstGeom>
          <a:noFill/>
          <a:ln>
            <a:noFill/>
          </a:ln>
        </p:spPr>
      </p:pic>
      <p:pic>
        <p:nvPicPr>
          <p:cNvPr id="414" name="Google Shape;414;g2646951e7b1_0_681"/>
          <p:cNvPicPr preferRelativeResize="0"/>
          <p:nvPr/>
        </p:nvPicPr>
        <p:blipFill rotWithShape="1">
          <a:blip r:embed="rId4">
            <a:alphaModFix/>
          </a:blip>
          <a:srcRect/>
          <a:stretch/>
        </p:blipFill>
        <p:spPr>
          <a:xfrm>
            <a:off x="128350" y="1485151"/>
            <a:ext cx="1076325" cy="1114425"/>
          </a:xfrm>
          <a:prstGeom prst="rect">
            <a:avLst/>
          </a:prstGeom>
          <a:noFill/>
          <a:ln>
            <a:noFill/>
          </a:ln>
        </p:spPr>
      </p:pic>
      <p:sp>
        <p:nvSpPr>
          <p:cNvPr id="415" name="Google Shape;415;g2646951e7b1_0_681"/>
          <p:cNvSpPr txBox="1"/>
          <p:nvPr/>
        </p:nvSpPr>
        <p:spPr>
          <a:xfrm>
            <a:off x="128350" y="2691800"/>
            <a:ext cx="4235100" cy="326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C343D"/>
                </a:solidFill>
                <a:latin typeface="Arial"/>
                <a:ea typeface="Arial"/>
                <a:cs typeface="Arial"/>
                <a:sym typeface="Arial"/>
              </a:rPr>
              <a:t>(a) Image of size 834 × 1114 pixels,</a:t>
            </a:r>
            <a:endParaRPr sz="2000" b="0" i="0" u="none" strike="noStrike" cap="none">
              <a:solidFill>
                <a:srgbClr val="0C343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C343D"/>
                </a:solidFill>
                <a:latin typeface="Arial"/>
                <a:ea typeface="Arial"/>
                <a:cs typeface="Arial"/>
                <a:sym typeface="Arial"/>
              </a:rPr>
              <a:t>with intensity values scaled to [0, 1].</a:t>
            </a:r>
            <a:endParaRPr sz="2000" b="0" i="0" u="none" strike="noStrike" cap="none">
              <a:solidFill>
                <a:srgbClr val="0C343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C343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C343D"/>
                </a:solidFill>
                <a:latin typeface="Arial"/>
                <a:ea typeface="Arial"/>
                <a:cs typeface="Arial"/>
                <a:sym typeface="Arial"/>
              </a:rPr>
              <a:t>(b) |g</a:t>
            </a:r>
            <a:r>
              <a:rPr lang="en-US" sz="2000" b="0" i="0" u="none" strike="noStrike" cap="none" baseline="-25000">
                <a:solidFill>
                  <a:srgbClr val="0C343D"/>
                </a:solidFill>
                <a:latin typeface="Arial"/>
                <a:ea typeface="Arial"/>
                <a:cs typeface="Arial"/>
                <a:sym typeface="Arial"/>
              </a:rPr>
              <a:t>x</a:t>
            </a:r>
            <a:r>
              <a:rPr lang="en-US" sz="2000" b="0" i="0" u="none" strike="noStrike" cap="none">
                <a:solidFill>
                  <a:srgbClr val="0C343D"/>
                </a:solidFill>
                <a:latin typeface="Arial"/>
                <a:ea typeface="Arial"/>
                <a:cs typeface="Arial"/>
                <a:sym typeface="Arial"/>
              </a:rPr>
              <a:t>|, the component of gradient </a:t>
            </a:r>
            <a:endParaRPr sz="2000" b="0" i="0" u="none" strike="noStrike" cap="none">
              <a:solidFill>
                <a:srgbClr val="0C343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C343D"/>
                </a:solidFill>
                <a:latin typeface="Arial"/>
                <a:ea typeface="Arial"/>
                <a:cs typeface="Arial"/>
                <a:sym typeface="Arial"/>
              </a:rPr>
              <a:t>obtained using the Sobel kernel </a:t>
            </a:r>
            <a:endParaRPr sz="2000" b="0" i="0" u="none" strike="noStrike" cap="none">
              <a:solidFill>
                <a:srgbClr val="0C343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C343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C343D"/>
                </a:solidFill>
                <a:latin typeface="Arial"/>
                <a:ea typeface="Arial"/>
                <a:cs typeface="Arial"/>
                <a:sym typeface="Arial"/>
              </a:rPr>
              <a:t>(c) |g</a:t>
            </a:r>
            <a:r>
              <a:rPr lang="en-US" sz="2000" b="0" i="0" u="none" strike="noStrike" cap="none" baseline="-25000">
                <a:solidFill>
                  <a:srgbClr val="0C343D"/>
                </a:solidFill>
                <a:latin typeface="Arial"/>
                <a:ea typeface="Arial"/>
                <a:cs typeface="Arial"/>
                <a:sym typeface="Arial"/>
              </a:rPr>
              <a:t>y</a:t>
            </a:r>
            <a:r>
              <a:rPr lang="en-US" sz="2000" b="0" i="0" u="none" strike="noStrike" cap="none">
                <a:solidFill>
                  <a:srgbClr val="0C343D"/>
                </a:solidFill>
                <a:latin typeface="Arial"/>
                <a:ea typeface="Arial"/>
                <a:cs typeface="Arial"/>
                <a:sym typeface="Arial"/>
              </a:rPr>
              <a:t>|</a:t>
            </a:r>
            <a:endParaRPr sz="2000" b="0" i="0" u="none" strike="noStrike" cap="none">
              <a:solidFill>
                <a:srgbClr val="0C343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C343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C343D"/>
                </a:solidFill>
                <a:latin typeface="Arial"/>
                <a:ea typeface="Arial"/>
                <a:cs typeface="Arial"/>
                <a:sym typeface="Arial"/>
              </a:rPr>
              <a:t>(d) The gradient (using sum of absolute values ) </a:t>
            </a:r>
            <a:endParaRPr sz="2000" b="0" i="0" u="none" strike="noStrike" cap="none">
              <a:solidFill>
                <a:srgbClr val="0C343D"/>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3E9DA-7D27-8FC1-D599-A68BEA4E997F}"/>
              </a:ext>
            </a:extLst>
          </p:cNvPr>
          <p:cNvSpPr>
            <a:spLocks noGrp="1"/>
          </p:cNvSpPr>
          <p:nvPr>
            <p:ph type="title"/>
          </p:nvPr>
        </p:nvSpPr>
        <p:spPr/>
        <p:txBody>
          <a:bodyPr/>
          <a:lstStyle/>
          <a:p>
            <a:r>
              <a:rPr lang="en-US" dirty="0"/>
              <a:t>What is and Edge ?</a:t>
            </a:r>
          </a:p>
        </p:txBody>
      </p:sp>
      <p:sp>
        <p:nvSpPr>
          <p:cNvPr id="3" name="Slide Number Placeholder 2">
            <a:extLst>
              <a:ext uri="{FF2B5EF4-FFF2-40B4-BE49-F238E27FC236}">
                <a16:creationId xmlns:a16="http://schemas.microsoft.com/office/drawing/2014/main" id="{896DB99E-6B5F-7491-056F-71312303D3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
        <p:nvSpPr>
          <p:cNvPr id="4" name="Text Placeholder 3">
            <a:extLst>
              <a:ext uri="{FF2B5EF4-FFF2-40B4-BE49-F238E27FC236}">
                <a16:creationId xmlns:a16="http://schemas.microsoft.com/office/drawing/2014/main" id="{0299F927-A2B3-B480-79CF-5EE6F83AA4C4}"/>
              </a:ext>
            </a:extLst>
          </p:cNvPr>
          <p:cNvSpPr>
            <a:spLocks noGrp="1"/>
          </p:cNvSpPr>
          <p:nvPr>
            <p:ph type="body" idx="1"/>
          </p:nvPr>
        </p:nvSpPr>
        <p:spPr/>
        <p:txBody>
          <a:bodyPr/>
          <a:lstStyle/>
          <a:p>
            <a:r>
              <a:rPr lang="en-US" b="1" dirty="0"/>
              <a:t>Analogy:</a:t>
            </a:r>
            <a:br>
              <a:rPr lang="en-US" dirty="0"/>
            </a:br>
            <a:r>
              <a:rPr lang="en-US" dirty="0"/>
              <a:t>Imagine a sharp boundary between two colored walls—one red and one white. That sharp change in color is like an "edge" in an image.</a:t>
            </a:r>
          </a:p>
          <a:p>
            <a:r>
              <a:rPr lang="en-US" b="1" dirty="0"/>
              <a:t>Definition:</a:t>
            </a:r>
            <a:br>
              <a:rPr lang="en-US" dirty="0"/>
            </a:br>
            <a:r>
              <a:rPr lang="en-US" dirty="0"/>
              <a:t>An edge is a region in an image where intensity changes sharply. It's the boundary between objects, textures, or colors.</a:t>
            </a:r>
          </a:p>
          <a:p>
            <a:pPr marL="50800" indent="0">
              <a:buNone/>
            </a:pPr>
            <a:endParaRPr lang="en-US" dirty="0"/>
          </a:p>
        </p:txBody>
      </p:sp>
    </p:spTree>
    <p:extLst>
      <p:ext uri="{BB962C8B-B14F-4D97-AF65-F5344CB8AC3E}">
        <p14:creationId xmlns:p14="http://schemas.microsoft.com/office/powerpoint/2010/main" val="6410587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g2646951e7b1_0_693"/>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Gradient and it’s Computation - Example</a:t>
            </a:r>
            <a:endParaRPr/>
          </a:p>
        </p:txBody>
      </p:sp>
      <p:pic>
        <p:nvPicPr>
          <p:cNvPr id="422" name="Google Shape;422;g2646951e7b1_0_693"/>
          <p:cNvPicPr preferRelativeResize="0"/>
          <p:nvPr/>
        </p:nvPicPr>
        <p:blipFill rotWithShape="1">
          <a:blip r:embed="rId3">
            <a:alphaModFix/>
          </a:blip>
          <a:srcRect/>
          <a:stretch/>
        </p:blipFill>
        <p:spPr>
          <a:xfrm>
            <a:off x="128350" y="1485151"/>
            <a:ext cx="1076325" cy="1114425"/>
          </a:xfrm>
          <a:prstGeom prst="rect">
            <a:avLst/>
          </a:prstGeom>
          <a:noFill/>
          <a:ln>
            <a:noFill/>
          </a:ln>
        </p:spPr>
      </p:pic>
      <p:sp>
        <p:nvSpPr>
          <p:cNvPr id="423" name="Google Shape;423;g2646951e7b1_0_693"/>
          <p:cNvSpPr txBox="1"/>
          <p:nvPr/>
        </p:nvSpPr>
        <p:spPr>
          <a:xfrm>
            <a:off x="128350" y="2691800"/>
            <a:ext cx="4235100" cy="1723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C343D"/>
                </a:solidFill>
                <a:latin typeface="Arial"/>
                <a:ea typeface="Arial"/>
                <a:cs typeface="Arial"/>
                <a:sym typeface="Arial"/>
              </a:rPr>
              <a:t>Same sequence as prev. fig. but</a:t>
            </a:r>
            <a:endParaRPr sz="2000" b="0" i="0" u="none" strike="noStrike" cap="none">
              <a:solidFill>
                <a:srgbClr val="0C343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C343D"/>
                </a:solidFill>
                <a:latin typeface="Arial"/>
                <a:ea typeface="Arial"/>
                <a:cs typeface="Arial"/>
                <a:sym typeface="Arial"/>
              </a:rPr>
              <a:t>with the original image smoothed</a:t>
            </a:r>
            <a:endParaRPr sz="2000" b="0" i="0" u="none" strike="noStrike" cap="none">
              <a:solidFill>
                <a:srgbClr val="0C343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C343D"/>
                </a:solidFill>
                <a:latin typeface="Arial"/>
                <a:ea typeface="Arial"/>
                <a:cs typeface="Arial"/>
                <a:sym typeface="Arial"/>
              </a:rPr>
              <a:t>using a 5 × 5 averaging kernel prior</a:t>
            </a:r>
            <a:endParaRPr sz="2000" b="0" i="0" u="none" strike="noStrike" cap="none">
              <a:solidFill>
                <a:srgbClr val="0C343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C343D"/>
                </a:solidFill>
                <a:latin typeface="Arial"/>
                <a:ea typeface="Arial"/>
                <a:cs typeface="Arial"/>
                <a:sym typeface="Arial"/>
              </a:rPr>
              <a:t>to edge detection.</a:t>
            </a:r>
            <a:endParaRPr sz="2000" b="0" i="0" u="none" strike="noStrike" cap="none">
              <a:solidFill>
                <a:srgbClr val="0C343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C343D"/>
              </a:solidFill>
              <a:latin typeface="Arial"/>
              <a:ea typeface="Arial"/>
              <a:cs typeface="Arial"/>
              <a:sym typeface="Arial"/>
            </a:endParaRPr>
          </a:p>
        </p:txBody>
      </p:sp>
      <p:pic>
        <p:nvPicPr>
          <p:cNvPr id="424" name="Google Shape;424;g2646951e7b1_0_693"/>
          <p:cNvPicPr preferRelativeResize="0"/>
          <p:nvPr/>
        </p:nvPicPr>
        <p:blipFill rotWithShape="1">
          <a:blip r:embed="rId4">
            <a:alphaModFix/>
          </a:blip>
          <a:srcRect/>
          <a:stretch/>
        </p:blipFill>
        <p:spPr>
          <a:xfrm>
            <a:off x="4491047" y="1392925"/>
            <a:ext cx="6940929" cy="52364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g2646951e7b1_0_671"/>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dirty="0"/>
              <a:t>Gradient and it’s Computation - </a:t>
            </a:r>
            <a:r>
              <a:rPr lang="en-US" dirty="0">
                <a:solidFill>
                  <a:srgbClr val="0B5394"/>
                </a:solidFill>
              </a:rPr>
              <a:t>Kirsch compass kernels</a:t>
            </a:r>
            <a:endParaRPr dirty="0">
              <a:solidFill>
                <a:srgbClr val="0B5394"/>
              </a:solidFill>
            </a:endParaRPr>
          </a:p>
        </p:txBody>
      </p:sp>
      <p:pic>
        <p:nvPicPr>
          <p:cNvPr id="431" name="Google Shape;431;g2646951e7b1_0_671"/>
          <p:cNvPicPr preferRelativeResize="0"/>
          <p:nvPr/>
        </p:nvPicPr>
        <p:blipFill rotWithShape="1">
          <a:blip r:embed="rId3">
            <a:alphaModFix/>
          </a:blip>
          <a:srcRect/>
          <a:stretch/>
        </p:blipFill>
        <p:spPr>
          <a:xfrm>
            <a:off x="2679025" y="1509226"/>
            <a:ext cx="9325477" cy="51602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g2646951e7b1_0_400"/>
          <p:cNvSpPr txBox="1">
            <a:spLocks noGrp="1"/>
          </p:cNvSpPr>
          <p:nvPr>
            <p:ph type="title"/>
          </p:nvPr>
        </p:nvSpPr>
        <p:spPr>
          <a:xfrm>
            <a:off x="617625" y="66590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Canny Edge Detection</a:t>
            </a:r>
            <a:endParaRPr/>
          </a:p>
        </p:txBody>
      </p:sp>
      <p:sp>
        <p:nvSpPr>
          <p:cNvPr id="438" name="Google Shape;438;g2646951e7b1_0_400"/>
          <p:cNvSpPr txBox="1"/>
          <p:nvPr/>
        </p:nvSpPr>
        <p:spPr>
          <a:xfrm>
            <a:off x="889100" y="1627488"/>
            <a:ext cx="9167100" cy="9234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2400"/>
              <a:buFont typeface="Arial"/>
              <a:buNone/>
            </a:pPr>
            <a:r>
              <a:rPr lang="en-US" sz="2400" b="0" i="0" u="none" strike="noStrike" cap="none">
                <a:solidFill>
                  <a:srgbClr val="980000"/>
                </a:solidFill>
                <a:latin typeface="Proxima Nova"/>
                <a:ea typeface="Proxima Nova"/>
                <a:cs typeface="Proxima Nova"/>
                <a:sym typeface="Proxima Nova"/>
              </a:rPr>
              <a:t>A powerful Edge Detection Approach, </a:t>
            </a:r>
            <a:endParaRPr sz="2400" b="0" i="0" u="none" strike="noStrike" cap="none">
              <a:solidFill>
                <a:srgbClr val="980000"/>
              </a:solidFill>
              <a:latin typeface="Proxima Nova"/>
              <a:ea typeface="Proxima Nova"/>
              <a:cs typeface="Proxima Nova"/>
              <a:sym typeface="Proxima Nova"/>
            </a:endParaRPr>
          </a:p>
          <a:p>
            <a:pPr marL="342900" marR="0" lvl="0" indent="-342900" algn="l" rtl="0">
              <a:lnSpc>
                <a:spcPct val="100000"/>
              </a:lnSpc>
              <a:spcBef>
                <a:spcPts val="0"/>
              </a:spcBef>
              <a:spcAft>
                <a:spcPts val="0"/>
              </a:spcAft>
              <a:buClr>
                <a:schemeClr val="dk1"/>
              </a:buClr>
              <a:buSzPts val="2400"/>
              <a:buFont typeface="Arial"/>
              <a:buNone/>
            </a:pPr>
            <a:r>
              <a:rPr lang="en-US" sz="2400" b="0" i="0" u="none" strike="noStrike" cap="none">
                <a:solidFill>
                  <a:srgbClr val="980000"/>
                </a:solidFill>
                <a:latin typeface="Proxima Nova"/>
                <a:ea typeface="Proxima Nova"/>
                <a:cs typeface="Proxima Nova"/>
                <a:sym typeface="Proxima Nova"/>
              </a:rPr>
              <a:t>Deal with it in the Next Class</a:t>
            </a:r>
            <a:endParaRPr sz="2400" b="0" i="0" u="none" strike="noStrike" cap="none">
              <a:solidFill>
                <a:srgbClr val="980000"/>
              </a:solidFill>
              <a:latin typeface="Proxima Nova"/>
              <a:ea typeface="Proxima Nova"/>
              <a:cs typeface="Proxima Nova"/>
              <a:sym typeface="Proxima Nova"/>
            </a:endParaRPr>
          </a:p>
        </p:txBody>
      </p:sp>
      <p:sp>
        <p:nvSpPr>
          <p:cNvPr id="439" name="Google Shape;439;g2646951e7b1_0_400"/>
          <p:cNvSpPr txBox="1">
            <a:spLocks noGrp="1"/>
          </p:cNvSpPr>
          <p:nvPr>
            <p:ph type="title"/>
          </p:nvPr>
        </p:nvSpPr>
        <p:spPr>
          <a:xfrm>
            <a:off x="617625" y="255090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Image Sharpening </a:t>
            </a:r>
            <a:r>
              <a:rPr lang="en-US" sz="2400">
                <a:solidFill>
                  <a:srgbClr val="980000"/>
                </a:solidFill>
                <a:latin typeface="Proxima Nova"/>
                <a:ea typeface="Proxima Nova"/>
                <a:cs typeface="Proxima Nova"/>
                <a:sym typeface="Proxima Nova"/>
              </a:rPr>
              <a:t>- Next Class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g2646951e7b1_0_350"/>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Line Fitting</a:t>
            </a:r>
            <a:endParaRPr/>
          </a:p>
        </p:txBody>
      </p:sp>
      <p:sp>
        <p:nvSpPr>
          <p:cNvPr id="446" name="Google Shape;446;g2646951e7b1_0_35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33</a:t>
            </a:fld>
            <a:endParaRPr/>
          </a:p>
        </p:txBody>
      </p:sp>
      <p:sp>
        <p:nvSpPr>
          <p:cNvPr id="447" name="Google Shape;447;g2646951e7b1_0_350"/>
          <p:cNvSpPr txBox="1"/>
          <p:nvPr/>
        </p:nvSpPr>
        <p:spPr>
          <a:xfrm>
            <a:off x="889100" y="1627488"/>
            <a:ext cx="9167100" cy="5541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2400"/>
              <a:buFont typeface="Arial"/>
              <a:buNone/>
            </a:pPr>
            <a:r>
              <a:rPr lang="en-US" sz="2400" b="0" i="0" u="none" strike="noStrike" cap="none">
                <a:solidFill>
                  <a:srgbClr val="980000"/>
                </a:solidFill>
                <a:latin typeface="Proxima Nova"/>
                <a:ea typeface="Proxima Nova"/>
                <a:cs typeface="Proxima Nova"/>
                <a:sym typeface="Proxima Nova"/>
              </a:rPr>
              <a:t>Many objects characterized by presence of straight lines</a:t>
            </a:r>
            <a:endParaRPr sz="2400" b="0" i="0" u="none" strike="noStrike" cap="none">
              <a:solidFill>
                <a:srgbClr val="980000"/>
              </a:solidFill>
              <a:latin typeface="Proxima Nova"/>
              <a:ea typeface="Proxima Nova"/>
              <a:cs typeface="Proxima Nova"/>
              <a:sym typeface="Proxima Nova"/>
            </a:endParaRPr>
          </a:p>
        </p:txBody>
      </p:sp>
      <p:pic>
        <p:nvPicPr>
          <p:cNvPr id="448" name="Google Shape;448;g2646951e7b1_0_350" descr="http://www.talonmorris.com/Photos/Memories/07%20UT%20Tower.jpg"/>
          <p:cNvPicPr preferRelativeResize="0"/>
          <p:nvPr/>
        </p:nvPicPr>
        <p:blipFill rotWithShape="1">
          <a:blip r:embed="rId3">
            <a:alphaModFix/>
          </a:blip>
          <a:srcRect/>
          <a:stretch/>
        </p:blipFill>
        <p:spPr>
          <a:xfrm>
            <a:off x="1963755" y="2187558"/>
            <a:ext cx="2686050" cy="3581401"/>
          </a:xfrm>
          <a:prstGeom prst="rect">
            <a:avLst/>
          </a:prstGeom>
          <a:noFill/>
          <a:ln>
            <a:noFill/>
          </a:ln>
        </p:spPr>
      </p:pic>
      <p:cxnSp>
        <p:nvCxnSpPr>
          <p:cNvPr id="449" name="Google Shape;449;g2646951e7b1_0_350"/>
          <p:cNvCxnSpPr/>
          <p:nvPr/>
        </p:nvCxnSpPr>
        <p:spPr>
          <a:xfrm>
            <a:off x="2116155" y="4321158"/>
            <a:ext cx="2362200" cy="1500"/>
          </a:xfrm>
          <a:prstGeom prst="straightConnector1">
            <a:avLst/>
          </a:prstGeom>
          <a:solidFill>
            <a:srgbClr val="BBE0E3"/>
          </a:solidFill>
          <a:ln w="38100" cap="flat" cmpd="sng">
            <a:solidFill>
              <a:srgbClr val="00B0F0"/>
            </a:solidFill>
            <a:prstDash val="solid"/>
            <a:round/>
            <a:headEnd type="none" w="sm" len="sm"/>
            <a:tailEnd type="none" w="sm" len="sm"/>
          </a:ln>
        </p:spPr>
      </p:cxnSp>
      <p:cxnSp>
        <p:nvCxnSpPr>
          <p:cNvPr id="450" name="Google Shape;450;g2646951e7b1_0_350"/>
          <p:cNvCxnSpPr/>
          <p:nvPr/>
        </p:nvCxnSpPr>
        <p:spPr>
          <a:xfrm>
            <a:off x="2649555" y="4016358"/>
            <a:ext cx="1752600" cy="1500"/>
          </a:xfrm>
          <a:prstGeom prst="straightConnector1">
            <a:avLst/>
          </a:prstGeom>
          <a:solidFill>
            <a:srgbClr val="BBE0E3"/>
          </a:solidFill>
          <a:ln w="38100" cap="flat" cmpd="sng">
            <a:solidFill>
              <a:srgbClr val="00B0F0"/>
            </a:solidFill>
            <a:prstDash val="solid"/>
            <a:round/>
            <a:headEnd type="none" w="sm" len="sm"/>
            <a:tailEnd type="none" w="sm" len="sm"/>
          </a:ln>
        </p:spPr>
      </p:cxnSp>
      <p:cxnSp>
        <p:nvCxnSpPr>
          <p:cNvPr id="451" name="Google Shape;451;g2646951e7b1_0_350"/>
          <p:cNvCxnSpPr/>
          <p:nvPr/>
        </p:nvCxnSpPr>
        <p:spPr>
          <a:xfrm rot="-5400000">
            <a:off x="2763811" y="3521102"/>
            <a:ext cx="838200" cy="1500"/>
          </a:xfrm>
          <a:prstGeom prst="straightConnector1">
            <a:avLst/>
          </a:prstGeom>
          <a:solidFill>
            <a:srgbClr val="BBE0E3"/>
          </a:solidFill>
          <a:ln w="38100" cap="flat" cmpd="sng">
            <a:solidFill>
              <a:srgbClr val="00B0F0"/>
            </a:solidFill>
            <a:prstDash val="solid"/>
            <a:round/>
            <a:headEnd type="none" w="sm" len="sm"/>
            <a:tailEnd type="none" w="sm" len="sm"/>
          </a:ln>
        </p:spPr>
      </p:cxnSp>
      <p:cxnSp>
        <p:nvCxnSpPr>
          <p:cNvPr id="452" name="Google Shape;452;g2646951e7b1_0_350"/>
          <p:cNvCxnSpPr/>
          <p:nvPr/>
        </p:nvCxnSpPr>
        <p:spPr>
          <a:xfrm rot="-5400000">
            <a:off x="3298005" y="3596508"/>
            <a:ext cx="838200" cy="1500"/>
          </a:xfrm>
          <a:prstGeom prst="straightConnector1">
            <a:avLst/>
          </a:prstGeom>
          <a:solidFill>
            <a:srgbClr val="BBE0E3"/>
          </a:solidFill>
          <a:ln w="38100" cap="flat" cmpd="sng">
            <a:solidFill>
              <a:srgbClr val="00B0F0"/>
            </a:solidFill>
            <a:prstDash val="solid"/>
            <a:round/>
            <a:headEnd type="none" w="sm" len="sm"/>
            <a:tailEnd type="none" w="sm" len="sm"/>
          </a:ln>
        </p:spPr>
      </p:cxnSp>
      <p:cxnSp>
        <p:nvCxnSpPr>
          <p:cNvPr id="453" name="Google Shape;453;g2646951e7b1_0_350"/>
          <p:cNvCxnSpPr/>
          <p:nvPr/>
        </p:nvCxnSpPr>
        <p:spPr>
          <a:xfrm>
            <a:off x="2878155" y="4778358"/>
            <a:ext cx="914400" cy="1500"/>
          </a:xfrm>
          <a:prstGeom prst="straightConnector1">
            <a:avLst/>
          </a:prstGeom>
          <a:solidFill>
            <a:srgbClr val="BBE0E3"/>
          </a:solidFill>
          <a:ln w="38100" cap="flat" cmpd="sng">
            <a:solidFill>
              <a:srgbClr val="00B0F0"/>
            </a:solidFill>
            <a:prstDash val="solid"/>
            <a:round/>
            <a:headEnd type="none" w="sm" len="sm"/>
            <a:tailEnd type="none" w="sm" len="sm"/>
          </a:ln>
        </p:spPr>
      </p:cxnSp>
      <p:pic>
        <p:nvPicPr>
          <p:cNvPr id="454" name="Google Shape;454;g2646951e7b1_0_350" descr="http://www.segger.com/jpg/EvalBoards/Explorer_16_Microchip_600x468.jpg"/>
          <p:cNvPicPr preferRelativeResize="0"/>
          <p:nvPr/>
        </p:nvPicPr>
        <p:blipFill rotWithShape="1">
          <a:blip r:embed="rId4">
            <a:alphaModFix/>
          </a:blip>
          <a:srcRect/>
          <a:stretch/>
        </p:blipFill>
        <p:spPr>
          <a:xfrm>
            <a:off x="4859355" y="2720958"/>
            <a:ext cx="2246924" cy="1752600"/>
          </a:xfrm>
          <a:prstGeom prst="rect">
            <a:avLst/>
          </a:prstGeom>
          <a:noFill/>
          <a:ln>
            <a:noFill/>
          </a:ln>
        </p:spPr>
      </p:pic>
      <p:cxnSp>
        <p:nvCxnSpPr>
          <p:cNvPr id="455" name="Google Shape;455;g2646951e7b1_0_350"/>
          <p:cNvCxnSpPr/>
          <p:nvPr/>
        </p:nvCxnSpPr>
        <p:spPr>
          <a:xfrm>
            <a:off x="5392755" y="3101958"/>
            <a:ext cx="990600" cy="1500"/>
          </a:xfrm>
          <a:prstGeom prst="straightConnector1">
            <a:avLst/>
          </a:prstGeom>
          <a:solidFill>
            <a:srgbClr val="BBE0E3"/>
          </a:solidFill>
          <a:ln w="38100" cap="flat" cmpd="sng">
            <a:solidFill>
              <a:srgbClr val="00B0F0"/>
            </a:solidFill>
            <a:prstDash val="solid"/>
            <a:round/>
            <a:headEnd type="none" w="sm" len="sm"/>
            <a:tailEnd type="none" w="sm" len="sm"/>
          </a:ln>
        </p:spPr>
      </p:cxnSp>
      <p:cxnSp>
        <p:nvCxnSpPr>
          <p:cNvPr id="456" name="Google Shape;456;g2646951e7b1_0_350"/>
          <p:cNvCxnSpPr/>
          <p:nvPr/>
        </p:nvCxnSpPr>
        <p:spPr>
          <a:xfrm>
            <a:off x="5545155" y="2797158"/>
            <a:ext cx="713100" cy="1200"/>
          </a:xfrm>
          <a:prstGeom prst="straightConnector1">
            <a:avLst/>
          </a:prstGeom>
          <a:solidFill>
            <a:srgbClr val="BBE0E3"/>
          </a:solidFill>
          <a:ln w="38100" cap="flat" cmpd="sng">
            <a:solidFill>
              <a:srgbClr val="00B0F0"/>
            </a:solidFill>
            <a:prstDash val="solid"/>
            <a:round/>
            <a:headEnd type="none" w="sm" len="sm"/>
            <a:tailEnd type="none" w="sm" len="sm"/>
          </a:ln>
        </p:spPr>
      </p:cxnSp>
      <p:cxnSp>
        <p:nvCxnSpPr>
          <p:cNvPr id="457" name="Google Shape;457;g2646951e7b1_0_350"/>
          <p:cNvCxnSpPr/>
          <p:nvPr/>
        </p:nvCxnSpPr>
        <p:spPr>
          <a:xfrm>
            <a:off x="5621355" y="3482958"/>
            <a:ext cx="609600" cy="1500"/>
          </a:xfrm>
          <a:prstGeom prst="straightConnector1">
            <a:avLst/>
          </a:prstGeom>
          <a:solidFill>
            <a:srgbClr val="BBE0E3"/>
          </a:solidFill>
          <a:ln w="38100" cap="flat" cmpd="sng">
            <a:solidFill>
              <a:srgbClr val="00B0F0"/>
            </a:solidFill>
            <a:prstDash val="solid"/>
            <a:round/>
            <a:headEnd type="none" w="sm" len="sm"/>
            <a:tailEnd type="none" w="sm" len="sm"/>
          </a:ln>
        </p:spPr>
      </p:cxnSp>
      <p:pic>
        <p:nvPicPr>
          <p:cNvPr id="458" name="Google Shape;458;g2646951e7b1_0_350" descr="http://www.apwa.net/Images/Publications/Reporter/Sidewalk%20-%20Enlarged%20Tree%20Well.jpg"/>
          <p:cNvPicPr preferRelativeResize="0"/>
          <p:nvPr/>
        </p:nvPicPr>
        <p:blipFill rotWithShape="1">
          <a:blip r:embed="rId5">
            <a:alphaModFix/>
          </a:blip>
          <a:srcRect/>
          <a:stretch/>
        </p:blipFill>
        <p:spPr>
          <a:xfrm>
            <a:off x="7373955" y="2416158"/>
            <a:ext cx="2682241" cy="2514599"/>
          </a:xfrm>
          <a:prstGeom prst="rect">
            <a:avLst/>
          </a:prstGeom>
          <a:noFill/>
          <a:ln>
            <a:noFill/>
          </a:ln>
        </p:spPr>
      </p:pic>
      <p:cxnSp>
        <p:nvCxnSpPr>
          <p:cNvPr id="459" name="Google Shape;459;g2646951e7b1_0_350"/>
          <p:cNvCxnSpPr/>
          <p:nvPr/>
        </p:nvCxnSpPr>
        <p:spPr>
          <a:xfrm rot="5400000" flipH="1">
            <a:off x="7984305" y="4169508"/>
            <a:ext cx="1143000" cy="227100"/>
          </a:xfrm>
          <a:prstGeom prst="straightConnector1">
            <a:avLst/>
          </a:prstGeom>
          <a:solidFill>
            <a:srgbClr val="BBE0E3"/>
          </a:solidFill>
          <a:ln w="38100" cap="flat" cmpd="sng">
            <a:solidFill>
              <a:srgbClr val="00B0F0"/>
            </a:solidFill>
            <a:prstDash val="solid"/>
            <a:round/>
            <a:headEnd type="none" w="sm" len="sm"/>
            <a:tailEnd type="none" w="sm" len="sm"/>
          </a:ln>
        </p:spPr>
      </p:cxnSp>
      <p:cxnSp>
        <p:nvCxnSpPr>
          <p:cNvPr id="460" name="Google Shape;460;g2646951e7b1_0_350"/>
          <p:cNvCxnSpPr/>
          <p:nvPr/>
        </p:nvCxnSpPr>
        <p:spPr>
          <a:xfrm rot="-5400000">
            <a:off x="6992117" y="3482208"/>
            <a:ext cx="1600200" cy="839700"/>
          </a:xfrm>
          <a:prstGeom prst="straightConnector1">
            <a:avLst/>
          </a:prstGeom>
          <a:solidFill>
            <a:srgbClr val="BBE0E3"/>
          </a:solidFill>
          <a:ln w="38100" cap="flat" cmpd="sng">
            <a:solidFill>
              <a:srgbClr val="00B0F0"/>
            </a:solidFill>
            <a:prstDash val="solid"/>
            <a:round/>
            <a:headEnd type="none" w="sm" len="sm"/>
            <a:tailEnd type="none" w="sm" len="sm"/>
          </a:ln>
        </p:spPr>
      </p:cxnSp>
      <p:cxnSp>
        <p:nvCxnSpPr>
          <p:cNvPr id="461" name="Google Shape;461;g2646951e7b1_0_350"/>
          <p:cNvCxnSpPr/>
          <p:nvPr/>
        </p:nvCxnSpPr>
        <p:spPr>
          <a:xfrm>
            <a:off x="8440755" y="3711558"/>
            <a:ext cx="685800" cy="1500"/>
          </a:xfrm>
          <a:prstGeom prst="straightConnector1">
            <a:avLst/>
          </a:prstGeom>
          <a:solidFill>
            <a:srgbClr val="BBE0E3"/>
          </a:solidFill>
          <a:ln w="38100" cap="flat" cmpd="sng">
            <a:solidFill>
              <a:srgbClr val="00B0F0"/>
            </a:solidFill>
            <a:prstDash val="solid"/>
            <a:round/>
            <a:headEnd type="none" w="sm" len="sm"/>
            <a:tailEnd type="none" w="sm" len="sm"/>
          </a:ln>
        </p:spPr>
      </p:cxnSp>
      <p:sp>
        <p:nvSpPr>
          <p:cNvPr id="462" name="Google Shape;462;g2646951e7b1_0_350"/>
          <p:cNvSpPr txBox="1"/>
          <p:nvPr/>
        </p:nvSpPr>
        <p:spPr>
          <a:xfrm>
            <a:off x="889100" y="5894688"/>
            <a:ext cx="91671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1" u="none" strike="noStrike" cap="none">
                <a:solidFill>
                  <a:srgbClr val="1C4587"/>
                </a:solidFill>
                <a:latin typeface="Proxima Nova"/>
                <a:ea typeface="Proxima Nova"/>
                <a:cs typeface="Proxima Nova"/>
                <a:sym typeface="Proxima Nova"/>
              </a:rPr>
              <a:t>Wait, why aren’t we done just by running edge detection?</a:t>
            </a:r>
            <a:endParaRPr sz="2400" b="0" i="1" u="none" strike="noStrike" cap="none">
              <a:solidFill>
                <a:srgbClr val="1C4587"/>
              </a:solidFill>
              <a:latin typeface="Proxima Nova"/>
              <a:ea typeface="Proxima Nova"/>
              <a:cs typeface="Proxima Nova"/>
              <a:sym typeface="Proxima Nov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g2646951e7b1_0_19"/>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Difficulty in Line Fitting</a:t>
            </a:r>
            <a:endParaRPr/>
          </a:p>
        </p:txBody>
      </p:sp>
      <p:sp>
        <p:nvSpPr>
          <p:cNvPr id="469" name="Google Shape;469;g2646951e7b1_0_1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34</a:t>
            </a:fld>
            <a:endParaRPr/>
          </a:p>
        </p:txBody>
      </p:sp>
      <p:sp>
        <p:nvSpPr>
          <p:cNvPr id="470" name="Google Shape;470;g2646951e7b1_0_19"/>
          <p:cNvSpPr txBox="1"/>
          <p:nvPr/>
        </p:nvSpPr>
        <p:spPr>
          <a:xfrm>
            <a:off x="5821900" y="1726200"/>
            <a:ext cx="5841600" cy="4017300"/>
          </a:xfrm>
          <a:prstGeom prst="rect">
            <a:avLst/>
          </a:prstGeom>
          <a:noFill/>
          <a:ln>
            <a:noFill/>
          </a:ln>
        </p:spPr>
        <p:txBody>
          <a:bodyPr spcFirstLastPara="1" wrap="square" lIns="91425" tIns="91425" rIns="91425" bIns="91425" anchor="t" anchorCtr="0">
            <a:spAutoFit/>
          </a:bodyPr>
          <a:lstStyle/>
          <a:p>
            <a:pPr marL="231775" marR="0" lvl="0" indent="-231775" algn="l" rtl="0">
              <a:lnSpc>
                <a:spcPct val="100000"/>
              </a:lnSpc>
              <a:spcBef>
                <a:spcPts val="0"/>
              </a:spcBef>
              <a:spcAft>
                <a:spcPts val="0"/>
              </a:spcAft>
              <a:buClr>
                <a:schemeClr val="dk1"/>
              </a:buClr>
              <a:buSzPts val="2400"/>
              <a:buFont typeface="Arial"/>
              <a:buChar char="•"/>
            </a:pPr>
            <a:r>
              <a:rPr lang="en-US" sz="2400" b="0" i="0" u="none" strike="noStrike" cap="none">
                <a:solidFill>
                  <a:schemeClr val="dk1"/>
                </a:solidFill>
                <a:latin typeface="Proxima Nova"/>
                <a:ea typeface="Proxima Nova"/>
                <a:cs typeface="Proxima Nova"/>
                <a:sym typeface="Proxima Nova"/>
              </a:rPr>
              <a:t>Extra edge points (clutter), multiple models:</a:t>
            </a:r>
            <a:endParaRPr sz="1400" b="0" i="0" u="none" strike="noStrike" cap="none">
              <a:solidFill>
                <a:schemeClr val="dk1"/>
              </a:solidFill>
              <a:latin typeface="Proxima Nova"/>
              <a:ea typeface="Proxima Nova"/>
              <a:cs typeface="Proxima Nova"/>
              <a:sym typeface="Proxima Nova"/>
            </a:endParaRPr>
          </a:p>
          <a:p>
            <a:pPr marL="688975" marR="0" lvl="1" indent="-231775" algn="l" rtl="0">
              <a:lnSpc>
                <a:spcPct val="100000"/>
              </a:lnSpc>
              <a:spcBef>
                <a:spcPts val="600"/>
              </a:spcBef>
              <a:spcAft>
                <a:spcPts val="0"/>
              </a:spcAft>
              <a:buClr>
                <a:srgbClr val="2D2D8A"/>
              </a:buClr>
              <a:buSzPts val="2000"/>
              <a:buFont typeface="Proxima Nova"/>
              <a:buChar char="–"/>
            </a:pPr>
            <a:r>
              <a:rPr lang="en-US" sz="2000" b="0" i="0" u="none" strike="noStrike" cap="none">
                <a:solidFill>
                  <a:srgbClr val="2D2D8A"/>
                </a:solidFill>
                <a:latin typeface="Proxima Nova"/>
                <a:ea typeface="Proxima Nova"/>
                <a:cs typeface="Proxima Nova"/>
                <a:sym typeface="Proxima Nova"/>
              </a:rPr>
              <a:t>which points go with which line, if any?</a:t>
            </a:r>
            <a:endParaRPr sz="1400" b="0" i="0" u="none" strike="noStrike" cap="none">
              <a:solidFill>
                <a:schemeClr val="dk1"/>
              </a:solidFill>
              <a:latin typeface="Proxima Nova"/>
              <a:ea typeface="Proxima Nova"/>
              <a:cs typeface="Proxima Nova"/>
              <a:sym typeface="Proxima Nova"/>
            </a:endParaRPr>
          </a:p>
          <a:p>
            <a:pPr marL="231775" marR="0" lvl="0" indent="-231775" algn="l" rtl="0">
              <a:lnSpc>
                <a:spcPct val="100000"/>
              </a:lnSpc>
              <a:spcBef>
                <a:spcPts val="600"/>
              </a:spcBef>
              <a:spcAft>
                <a:spcPts val="0"/>
              </a:spcAft>
              <a:buClr>
                <a:schemeClr val="dk1"/>
              </a:buClr>
              <a:buSzPts val="2400"/>
              <a:buFont typeface="Arial"/>
              <a:buChar char="•"/>
            </a:pPr>
            <a:r>
              <a:rPr lang="en-US" sz="2400" b="0" i="0" u="none" strike="noStrike" cap="none">
                <a:solidFill>
                  <a:schemeClr val="dk1"/>
                </a:solidFill>
                <a:latin typeface="Proxima Nova"/>
                <a:ea typeface="Proxima Nova"/>
                <a:cs typeface="Proxima Nova"/>
                <a:sym typeface="Proxima Nova"/>
              </a:rPr>
              <a:t>Only some parts of each line detected, and some parts are missing:</a:t>
            </a:r>
            <a:endParaRPr sz="2400" b="0" i="0" u="none" strike="noStrike" cap="none">
              <a:solidFill>
                <a:schemeClr val="dk1"/>
              </a:solidFill>
              <a:latin typeface="Proxima Nova"/>
              <a:ea typeface="Proxima Nova"/>
              <a:cs typeface="Proxima Nova"/>
              <a:sym typeface="Proxima Nova"/>
            </a:endParaRPr>
          </a:p>
          <a:p>
            <a:pPr marL="688975" marR="0" lvl="1" indent="-231775" algn="l" rtl="0">
              <a:lnSpc>
                <a:spcPct val="100000"/>
              </a:lnSpc>
              <a:spcBef>
                <a:spcPts val="600"/>
              </a:spcBef>
              <a:spcAft>
                <a:spcPts val="0"/>
              </a:spcAft>
              <a:buClr>
                <a:srgbClr val="2D2D8A"/>
              </a:buClr>
              <a:buSzPts val="2000"/>
              <a:buFont typeface="Proxima Nova"/>
              <a:buChar char="–"/>
            </a:pPr>
            <a:r>
              <a:rPr lang="en-US" sz="2000" b="0" i="0" u="none" strike="noStrike" cap="none">
                <a:solidFill>
                  <a:srgbClr val="2D2D8A"/>
                </a:solidFill>
                <a:latin typeface="Proxima Nova"/>
                <a:ea typeface="Proxima Nova"/>
                <a:cs typeface="Proxima Nova"/>
                <a:sym typeface="Proxima Nova"/>
              </a:rPr>
              <a:t>how to find a line that bridges missing evidence?</a:t>
            </a:r>
            <a:endParaRPr sz="1400" b="0" i="0" u="none" strike="noStrike" cap="none">
              <a:solidFill>
                <a:schemeClr val="dk1"/>
              </a:solidFill>
              <a:latin typeface="Proxima Nova"/>
              <a:ea typeface="Proxima Nova"/>
              <a:cs typeface="Proxima Nova"/>
              <a:sym typeface="Proxima Nova"/>
            </a:endParaRPr>
          </a:p>
          <a:p>
            <a:pPr marL="231775" marR="0" lvl="0" indent="-231775" algn="l" rtl="0">
              <a:lnSpc>
                <a:spcPct val="100000"/>
              </a:lnSpc>
              <a:spcBef>
                <a:spcPts val="600"/>
              </a:spcBef>
              <a:spcAft>
                <a:spcPts val="0"/>
              </a:spcAft>
              <a:buClr>
                <a:schemeClr val="dk1"/>
              </a:buClr>
              <a:buSzPts val="2400"/>
              <a:buFont typeface="Arial"/>
              <a:buChar char="•"/>
            </a:pPr>
            <a:r>
              <a:rPr lang="en-US" sz="2400" b="0" i="0" u="none" strike="noStrike" cap="none">
                <a:solidFill>
                  <a:schemeClr val="dk1"/>
                </a:solidFill>
                <a:latin typeface="Proxima Nova"/>
                <a:ea typeface="Proxima Nova"/>
                <a:cs typeface="Proxima Nova"/>
                <a:sym typeface="Proxima Nova"/>
              </a:rPr>
              <a:t>Noise in measured edge points, orientations:</a:t>
            </a:r>
            <a:endParaRPr sz="1400" b="0" i="0" u="none" strike="noStrike" cap="none">
              <a:solidFill>
                <a:schemeClr val="dk1"/>
              </a:solidFill>
              <a:latin typeface="Proxima Nova"/>
              <a:ea typeface="Proxima Nova"/>
              <a:cs typeface="Proxima Nova"/>
              <a:sym typeface="Proxima Nova"/>
            </a:endParaRPr>
          </a:p>
          <a:p>
            <a:pPr marL="688975" marR="0" lvl="1" indent="-231775" algn="l" rtl="0">
              <a:lnSpc>
                <a:spcPct val="100000"/>
              </a:lnSpc>
              <a:spcBef>
                <a:spcPts val="600"/>
              </a:spcBef>
              <a:spcAft>
                <a:spcPts val="0"/>
              </a:spcAft>
              <a:buClr>
                <a:srgbClr val="2D2D8A"/>
              </a:buClr>
              <a:buSzPts val="2000"/>
              <a:buFont typeface="Proxima Nova"/>
              <a:buChar char="–"/>
            </a:pPr>
            <a:r>
              <a:rPr lang="en-US" sz="2000" b="0" i="0" u="none" strike="noStrike" cap="none">
                <a:solidFill>
                  <a:srgbClr val="2D2D8A"/>
                </a:solidFill>
                <a:latin typeface="Proxima Nova"/>
                <a:ea typeface="Proxima Nova"/>
                <a:cs typeface="Proxima Nova"/>
                <a:sym typeface="Proxima Nova"/>
              </a:rPr>
              <a:t>how to detect true underlying parameters?</a:t>
            </a:r>
            <a:endParaRPr sz="2400" b="0" i="0" u="none" strike="noStrike" cap="none">
              <a:solidFill>
                <a:srgbClr val="980000"/>
              </a:solidFill>
              <a:latin typeface="Proxima Nova"/>
              <a:ea typeface="Proxima Nova"/>
              <a:cs typeface="Proxima Nova"/>
              <a:sym typeface="Proxima Nova"/>
            </a:endParaRPr>
          </a:p>
        </p:txBody>
      </p:sp>
      <p:sp>
        <p:nvSpPr>
          <p:cNvPr id="471" name="Google Shape;471;g2646951e7b1_0_19"/>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Kristen Grauman</a:t>
            </a:r>
            <a:endParaRPr sz="1400" b="0" i="0" u="none" strike="noStrike" cap="none">
              <a:solidFill>
                <a:srgbClr val="000000"/>
              </a:solidFill>
              <a:latin typeface="Arial"/>
              <a:ea typeface="Arial"/>
              <a:cs typeface="Arial"/>
              <a:sym typeface="Arial"/>
            </a:endParaRPr>
          </a:p>
        </p:txBody>
      </p:sp>
      <p:pic>
        <p:nvPicPr>
          <p:cNvPr id="472" name="Google Shape;472;g2646951e7b1_0_19" descr="tower_edge.jpg"/>
          <p:cNvPicPr preferRelativeResize="0"/>
          <p:nvPr/>
        </p:nvPicPr>
        <p:blipFill rotWithShape="1">
          <a:blip r:embed="rId3">
            <a:alphaModFix/>
          </a:blip>
          <a:srcRect/>
          <a:stretch/>
        </p:blipFill>
        <p:spPr>
          <a:xfrm>
            <a:off x="519050" y="1274725"/>
            <a:ext cx="4750250" cy="54467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g2646951e7b1_0_43"/>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Role of Voting in Line Fitting</a:t>
            </a:r>
            <a:endParaRPr/>
          </a:p>
        </p:txBody>
      </p:sp>
      <p:sp>
        <p:nvSpPr>
          <p:cNvPr id="479" name="Google Shape;479;g2646951e7b1_0_4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35</a:t>
            </a:fld>
            <a:endParaRPr/>
          </a:p>
        </p:txBody>
      </p:sp>
      <p:sp>
        <p:nvSpPr>
          <p:cNvPr id="480" name="Google Shape;480;g2646951e7b1_0_43"/>
          <p:cNvSpPr txBox="1"/>
          <p:nvPr/>
        </p:nvSpPr>
        <p:spPr>
          <a:xfrm>
            <a:off x="5456800" y="1297450"/>
            <a:ext cx="6206700" cy="4905000"/>
          </a:xfrm>
          <a:prstGeom prst="rect">
            <a:avLst/>
          </a:prstGeom>
          <a:noFill/>
          <a:ln>
            <a:noFill/>
          </a:ln>
        </p:spPr>
        <p:txBody>
          <a:bodyPr spcFirstLastPara="1" wrap="square" lIns="91425" tIns="91425" rIns="91425" bIns="91425" anchor="t" anchorCtr="0">
            <a:spAutoFit/>
          </a:bodyPr>
          <a:lstStyle/>
          <a:p>
            <a:pPr marL="457200" marR="0" lvl="0" indent="-361950" algn="l" rtl="0">
              <a:lnSpc>
                <a:spcPct val="100000"/>
              </a:lnSpc>
              <a:spcBef>
                <a:spcPts val="0"/>
              </a:spcBef>
              <a:spcAft>
                <a:spcPts val="0"/>
              </a:spcAft>
              <a:buClr>
                <a:schemeClr val="dk1"/>
              </a:buClr>
              <a:buSzPts val="2100"/>
              <a:buFont typeface="Proxima Nova"/>
              <a:buChar char="•"/>
            </a:pPr>
            <a:r>
              <a:rPr lang="en-US" sz="2100" b="0" i="0" u="none" strike="noStrike" cap="none">
                <a:solidFill>
                  <a:schemeClr val="dk1"/>
                </a:solidFill>
                <a:latin typeface="Proxima Nova"/>
                <a:ea typeface="Proxima Nova"/>
                <a:cs typeface="Proxima Nova"/>
                <a:sym typeface="Proxima Nova"/>
              </a:rPr>
              <a:t>It’s not feasible to check all combinations of features by fitting a model to each possible subset.</a:t>
            </a:r>
            <a:endParaRPr sz="2900" b="0" i="0" u="none" strike="noStrike" cap="none">
              <a:solidFill>
                <a:schemeClr val="dk1"/>
              </a:solidFill>
              <a:latin typeface="Proxima Nova"/>
              <a:ea typeface="Proxima Nova"/>
              <a:cs typeface="Proxima Nova"/>
              <a:sym typeface="Proxima Nova"/>
            </a:endParaRPr>
          </a:p>
          <a:p>
            <a:pPr marL="457200" marR="0" lvl="0" indent="-361950" algn="l" rtl="0">
              <a:lnSpc>
                <a:spcPct val="100000"/>
              </a:lnSpc>
              <a:spcBef>
                <a:spcPts val="3000"/>
              </a:spcBef>
              <a:spcAft>
                <a:spcPts val="0"/>
              </a:spcAft>
              <a:buClr>
                <a:schemeClr val="dk1"/>
              </a:buClr>
              <a:buSzPts val="2100"/>
              <a:buFont typeface="Arial"/>
              <a:buChar char="•"/>
            </a:pPr>
            <a:r>
              <a:rPr lang="en-US" sz="2100" b="0" i="0" u="none" strike="noStrike" cap="none">
                <a:solidFill>
                  <a:schemeClr val="dk1"/>
                </a:solidFill>
                <a:latin typeface="Proxima Nova"/>
                <a:ea typeface="Proxima Nova"/>
                <a:cs typeface="Proxima Nova"/>
                <a:sym typeface="Proxima Nova"/>
              </a:rPr>
              <a:t>Voting is a general technique where we let the features </a:t>
            </a:r>
            <a:r>
              <a:rPr lang="en-US" sz="2100" b="0" i="1" u="none" strike="noStrike" cap="none">
                <a:solidFill>
                  <a:schemeClr val="dk1"/>
                </a:solidFill>
                <a:latin typeface="Proxima Nova"/>
                <a:ea typeface="Proxima Nova"/>
                <a:cs typeface="Proxima Nova"/>
                <a:sym typeface="Proxima Nova"/>
              </a:rPr>
              <a:t>vote for all models that are compatible with it</a:t>
            </a:r>
            <a:r>
              <a:rPr lang="en-US" sz="2100" b="0" i="0" u="none" strike="noStrike" cap="none">
                <a:solidFill>
                  <a:schemeClr val="dk1"/>
                </a:solidFill>
                <a:latin typeface="Proxima Nova"/>
                <a:ea typeface="Proxima Nova"/>
                <a:cs typeface="Proxima Nova"/>
                <a:sym typeface="Proxima Nova"/>
              </a:rPr>
              <a:t>.</a:t>
            </a:r>
            <a:endParaRPr sz="2900" b="0" i="0" u="none" strike="noStrike" cap="none">
              <a:solidFill>
                <a:schemeClr val="dk1"/>
              </a:solidFill>
              <a:latin typeface="Proxima Nova"/>
              <a:ea typeface="Proxima Nova"/>
              <a:cs typeface="Proxima Nova"/>
              <a:sym typeface="Proxima Nova"/>
            </a:endParaRPr>
          </a:p>
          <a:p>
            <a:pPr marL="914400" marR="0" lvl="1" indent="-336550" algn="l" rtl="0">
              <a:lnSpc>
                <a:spcPct val="100000"/>
              </a:lnSpc>
              <a:spcBef>
                <a:spcPts val="1600"/>
              </a:spcBef>
              <a:spcAft>
                <a:spcPts val="0"/>
              </a:spcAft>
              <a:buClr>
                <a:srgbClr val="002060"/>
              </a:buClr>
              <a:buSzPts val="1700"/>
              <a:buFont typeface="Proxima Nova"/>
              <a:buChar char="–"/>
            </a:pPr>
            <a:r>
              <a:rPr lang="en-US" sz="1700" b="0" i="0" u="none" strike="noStrike" cap="none">
                <a:solidFill>
                  <a:srgbClr val="002060"/>
                </a:solidFill>
                <a:latin typeface="Proxima Nova"/>
                <a:ea typeface="Proxima Nova"/>
                <a:cs typeface="Proxima Nova"/>
                <a:sym typeface="Proxima Nova"/>
              </a:rPr>
              <a:t>Cycle through features, cast votes for model parameters.</a:t>
            </a:r>
            <a:endParaRPr sz="2500" b="0" i="0" u="none" strike="noStrike" cap="none">
              <a:solidFill>
                <a:schemeClr val="dk1"/>
              </a:solidFill>
              <a:latin typeface="Proxima Nova"/>
              <a:ea typeface="Proxima Nova"/>
              <a:cs typeface="Proxima Nova"/>
              <a:sym typeface="Proxima Nova"/>
            </a:endParaRPr>
          </a:p>
          <a:p>
            <a:pPr marL="914400" marR="0" lvl="1" indent="-336550" algn="l" rtl="0">
              <a:lnSpc>
                <a:spcPct val="100000"/>
              </a:lnSpc>
              <a:spcBef>
                <a:spcPts val="1000"/>
              </a:spcBef>
              <a:spcAft>
                <a:spcPts val="0"/>
              </a:spcAft>
              <a:buClr>
                <a:srgbClr val="002060"/>
              </a:buClr>
              <a:buSzPts val="1700"/>
              <a:buFont typeface="Proxima Nova"/>
              <a:buChar char="–"/>
            </a:pPr>
            <a:r>
              <a:rPr lang="en-US" sz="1700" b="0" i="0" u="none" strike="noStrike" cap="none">
                <a:solidFill>
                  <a:srgbClr val="002060"/>
                </a:solidFill>
                <a:latin typeface="Proxima Nova"/>
                <a:ea typeface="Proxima Nova"/>
                <a:cs typeface="Proxima Nova"/>
                <a:sym typeface="Proxima Nova"/>
              </a:rPr>
              <a:t>Look for model parameters that receive a lot of votes.</a:t>
            </a:r>
            <a:endParaRPr sz="2500" b="0" i="0" u="none" strike="noStrike" cap="none">
              <a:solidFill>
                <a:schemeClr val="dk1"/>
              </a:solidFill>
              <a:latin typeface="Proxima Nova"/>
              <a:ea typeface="Proxima Nova"/>
              <a:cs typeface="Proxima Nova"/>
              <a:sym typeface="Proxima Nova"/>
            </a:endParaRPr>
          </a:p>
          <a:p>
            <a:pPr marL="457200" marR="0" lvl="0" indent="-361950" algn="l" rtl="0">
              <a:lnSpc>
                <a:spcPct val="100000"/>
              </a:lnSpc>
              <a:spcBef>
                <a:spcPts val="2400"/>
              </a:spcBef>
              <a:spcAft>
                <a:spcPts val="0"/>
              </a:spcAft>
              <a:buClr>
                <a:schemeClr val="dk1"/>
              </a:buClr>
              <a:buSzPts val="2100"/>
              <a:buFont typeface="Proxima Nova"/>
              <a:buChar char="•"/>
            </a:pPr>
            <a:r>
              <a:rPr lang="en-US" sz="2100" b="0" i="0" u="none" strike="noStrike" cap="none">
                <a:solidFill>
                  <a:schemeClr val="dk1"/>
                </a:solidFill>
                <a:latin typeface="Proxima Nova"/>
                <a:ea typeface="Proxima Nova"/>
                <a:cs typeface="Proxima Nova"/>
                <a:sym typeface="Proxima Nova"/>
              </a:rPr>
              <a:t>Noise &amp; clutter features will cast votes too, </a:t>
            </a:r>
            <a:r>
              <a:rPr lang="en-US" sz="2100" b="0" i="1" u="none" strike="noStrike" cap="none">
                <a:solidFill>
                  <a:schemeClr val="dk1"/>
                </a:solidFill>
                <a:latin typeface="Proxima Nova"/>
                <a:ea typeface="Proxima Nova"/>
                <a:cs typeface="Proxima Nova"/>
                <a:sym typeface="Proxima Nova"/>
              </a:rPr>
              <a:t>but</a:t>
            </a:r>
            <a:r>
              <a:rPr lang="en-US" sz="2100" b="0" i="0" u="none" strike="noStrike" cap="none">
                <a:solidFill>
                  <a:schemeClr val="dk1"/>
                </a:solidFill>
                <a:latin typeface="Proxima Nova"/>
                <a:ea typeface="Proxima Nova"/>
                <a:cs typeface="Proxima Nova"/>
                <a:sym typeface="Proxima Nova"/>
              </a:rPr>
              <a:t> typically their votes should be inconsistent with the majority of “good” features.</a:t>
            </a:r>
            <a:endParaRPr sz="2100" b="0" i="0" u="none" strike="noStrike" cap="none">
              <a:solidFill>
                <a:schemeClr val="dk1"/>
              </a:solidFill>
              <a:latin typeface="Proxima Nova"/>
              <a:ea typeface="Proxima Nova"/>
              <a:cs typeface="Proxima Nova"/>
              <a:sym typeface="Proxima Nova"/>
            </a:endParaRPr>
          </a:p>
        </p:txBody>
      </p:sp>
      <p:sp>
        <p:nvSpPr>
          <p:cNvPr id="481" name="Google Shape;481;g2646951e7b1_0_43"/>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Kristen Grauman</a:t>
            </a:r>
            <a:endParaRPr sz="1400" b="0" i="0" u="none" strike="noStrike" cap="none">
              <a:solidFill>
                <a:srgbClr val="000000"/>
              </a:solidFill>
              <a:latin typeface="Arial"/>
              <a:ea typeface="Arial"/>
              <a:cs typeface="Arial"/>
              <a:sym typeface="Arial"/>
            </a:endParaRPr>
          </a:p>
        </p:txBody>
      </p:sp>
      <p:pic>
        <p:nvPicPr>
          <p:cNvPr id="482" name="Google Shape;482;g2646951e7b1_0_43" descr="tower_edge.jpg"/>
          <p:cNvPicPr preferRelativeResize="0"/>
          <p:nvPr/>
        </p:nvPicPr>
        <p:blipFill rotWithShape="1">
          <a:blip r:embed="rId3">
            <a:alphaModFix/>
          </a:blip>
          <a:srcRect/>
          <a:stretch/>
        </p:blipFill>
        <p:spPr>
          <a:xfrm>
            <a:off x="519050" y="1274725"/>
            <a:ext cx="4750250" cy="54467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g2646951e7b1_0_53"/>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Hough Transform for Line Fitting</a:t>
            </a:r>
            <a:endParaRPr/>
          </a:p>
        </p:txBody>
      </p:sp>
      <p:sp>
        <p:nvSpPr>
          <p:cNvPr id="489" name="Google Shape;489;g2646951e7b1_0_5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36</a:t>
            </a:fld>
            <a:endParaRPr/>
          </a:p>
        </p:txBody>
      </p:sp>
      <p:sp>
        <p:nvSpPr>
          <p:cNvPr id="490" name="Google Shape;490;g2646951e7b1_0_53"/>
          <p:cNvSpPr txBox="1"/>
          <p:nvPr/>
        </p:nvSpPr>
        <p:spPr>
          <a:xfrm>
            <a:off x="4928425" y="1679675"/>
            <a:ext cx="6735000" cy="4248300"/>
          </a:xfrm>
          <a:prstGeom prst="rect">
            <a:avLst/>
          </a:prstGeom>
          <a:noFill/>
          <a:ln>
            <a:noFill/>
          </a:ln>
        </p:spPr>
        <p:txBody>
          <a:bodyPr spcFirstLastPara="1" wrap="square" lIns="91425" tIns="91425" rIns="91425" bIns="91425" anchor="t" anchorCtr="0">
            <a:spAutoFit/>
          </a:bodyPr>
          <a:lstStyle/>
          <a:p>
            <a:pPr marL="457200" marR="0" lvl="0" indent="-381000" algn="l" rtl="0">
              <a:lnSpc>
                <a:spcPct val="100000"/>
              </a:lnSpc>
              <a:spcBef>
                <a:spcPts val="0"/>
              </a:spcBef>
              <a:spcAft>
                <a:spcPts val="0"/>
              </a:spcAft>
              <a:buClr>
                <a:schemeClr val="dk1"/>
              </a:buClr>
              <a:buSzPts val="2400"/>
              <a:buFont typeface="Proxima Nova"/>
              <a:buChar char="●"/>
            </a:pPr>
            <a:r>
              <a:rPr lang="en-US" sz="2400" b="0" i="0" u="none" strike="noStrike" cap="none">
                <a:solidFill>
                  <a:schemeClr val="dk1"/>
                </a:solidFill>
                <a:latin typeface="Proxima Nova"/>
                <a:ea typeface="Proxima Nova"/>
                <a:cs typeface="Proxima Nova"/>
                <a:sym typeface="Proxima Nova"/>
              </a:rPr>
              <a:t>Given points that belong to a line, what is the line?</a:t>
            </a:r>
            <a:endParaRPr sz="3200" b="0" i="0" u="none" strike="noStrike" cap="none">
              <a:solidFill>
                <a:schemeClr val="dk1"/>
              </a:solidFill>
              <a:latin typeface="Proxima Nova"/>
              <a:ea typeface="Proxima Nova"/>
              <a:cs typeface="Proxima Nova"/>
              <a:sym typeface="Proxima Nova"/>
            </a:endParaRPr>
          </a:p>
          <a:p>
            <a:pPr marL="457200" marR="0" lvl="0" indent="-381000" algn="l" rtl="0">
              <a:lnSpc>
                <a:spcPct val="100000"/>
              </a:lnSpc>
              <a:spcBef>
                <a:spcPts val="480"/>
              </a:spcBef>
              <a:spcAft>
                <a:spcPts val="0"/>
              </a:spcAft>
              <a:buClr>
                <a:schemeClr val="dk1"/>
              </a:buClr>
              <a:buSzPts val="2400"/>
              <a:buFont typeface="Proxima Nova"/>
              <a:buChar char="●"/>
            </a:pPr>
            <a:r>
              <a:rPr lang="en-US" sz="2400" b="0" i="0" u="none" strike="noStrike" cap="none">
                <a:solidFill>
                  <a:schemeClr val="dk1"/>
                </a:solidFill>
                <a:latin typeface="Proxima Nova"/>
                <a:ea typeface="Proxima Nova"/>
                <a:cs typeface="Proxima Nova"/>
                <a:sym typeface="Proxima Nova"/>
              </a:rPr>
              <a:t>How many lines are there?</a:t>
            </a:r>
            <a:endParaRPr sz="3200" b="0" i="0" u="none" strike="noStrike" cap="none">
              <a:solidFill>
                <a:schemeClr val="dk1"/>
              </a:solidFill>
              <a:latin typeface="Proxima Nova"/>
              <a:ea typeface="Proxima Nova"/>
              <a:cs typeface="Proxima Nova"/>
              <a:sym typeface="Proxima Nova"/>
            </a:endParaRPr>
          </a:p>
          <a:p>
            <a:pPr marL="457200" marR="0" lvl="0" indent="-381000" algn="l" rtl="0">
              <a:lnSpc>
                <a:spcPct val="100000"/>
              </a:lnSpc>
              <a:spcBef>
                <a:spcPts val="480"/>
              </a:spcBef>
              <a:spcAft>
                <a:spcPts val="0"/>
              </a:spcAft>
              <a:buClr>
                <a:schemeClr val="dk1"/>
              </a:buClr>
              <a:buSzPts val="2400"/>
              <a:buFont typeface="Proxima Nova"/>
              <a:buChar char="●"/>
            </a:pPr>
            <a:r>
              <a:rPr lang="en-US" sz="2400" b="0" i="0" u="none" strike="noStrike" cap="none">
                <a:solidFill>
                  <a:schemeClr val="dk1"/>
                </a:solidFill>
                <a:latin typeface="Proxima Nova"/>
                <a:ea typeface="Proxima Nova"/>
                <a:cs typeface="Proxima Nova"/>
                <a:sym typeface="Proxima Nova"/>
              </a:rPr>
              <a:t>Which points belong to which lines?</a:t>
            </a:r>
            <a:endParaRPr sz="1200" b="0" i="0" u="none" strike="noStrike" cap="none">
              <a:solidFill>
                <a:schemeClr val="dk1"/>
              </a:solidFill>
              <a:latin typeface="Proxima Nova"/>
              <a:ea typeface="Proxima Nova"/>
              <a:cs typeface="Proxima Nova"/>
              <a:sym typeface="Proxima Nova"/>
            </a:endParaRPr>
          </a:p>
          <a:p>
            <a:pPr marL="457200" marR="0" lvl="0" indent="-38100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Proxima Nova"/>
                <a:ea typeface="Proxima Nova"/>
                <a:cs typeface="Proxima Nova"/>
                <a:sym typeface="Proxima Nova"/>
              </a:rPr>
              <a:t>Hough Transform is a voting technique that can be used to answer all of these questions.</a:t>
            </a:r>
            <a:endParaRPr sz="3200" b="0" i="0" u="none" strike="noStrike" cap="none">
              <a:solidFill>
                <a:schemeClr val="dk1"/>
              </a:solidFill>
              <a:latin typeface="Proxima Nova"/>
              <a:ea typeface="Proxima Nova"/>
              <a:cs typeface="Proxima Nova"/>
              <a:sym typeface="Proxima Nova"/>
            </a:endParaRPr>
          </a:p>
          <a:p>
            <a:pPr marL="285750" marR="0" lvl="0" indent="-285750" algn="l" rtl="0">
              <a:lnSpc>
                <a:spcPct val="100000"/>
              </a:lnSpc>
              <a:spcBef>
                <a:spcPts val="480"/>
              </a:spcBef>
              <a:spcAft>
                <a:spcPts val="0"/>
              </a:spcAft>
              <a:buClr>
                <a:srgbClr val="000000"/>
              </a:buClr>
              <a:buSzPts val="2400"/>
              <a:buFont typeface="Arial"/>
              <a:buNone/>
            </a:pPr>
            <a:r>
              <a:rPr lang="en-US" sz="2400" b="0" i="0" u="sng" strike="noStrike" cap="none">
                <a:solidFill>
                  <a:srgbClr val="20124D"/>
                </a:solidFill>
                <a:latin typeface="Proxima Nova"/>
                <a:ea typeface="Proxima Nova"/>
                <a:cs typeface="Proxima Nova"/>
                <a:sym typeface="Proxima Nova"/>
              </a:rPr>
              <a:t>Main idea</a:t>
            </a:r>
            <a:r>
              <a:rPr lang="en-US" sz="2400" b="0" i="0" u="none" strike="noStrike" cap="none">
                <a:solidFill>
                  <a:srgbClr val="20124D"/>
                </a:solidFill>
                <a:latin typeface="Proxima Nova"/>
                <a:ea typeface="Proxima Nova"/>
                <a:cs typeface="Proxima Nova"/>
                <a:sym typeface="Proxima Nova"/>
              </a:rPr>
              <a:t>: </a:t>
            </a:r>
            <a:endParaRPr sz="2800" b="0" i="0" u="none" strike="noStrike" cap="none">
              <a:solidFill>
                <a:srgbClr val="20124D"/>
              </a:solidFill>
              <a:latin typeface="Proxima Nova"/>
              <a:ea typeface="Proxima Nova"/>
              <a:cs typeface="Proxima Nova"/>
              <a:sym typeface="Proxima Nova"/>
            </a:endParaRPr>
          </a:p>
          <a:p>
            <a:pPr marL="285750" marR="0" lvl="0" indent="-285750" algn="l" rtl="0">
              <a:lnSpc>
                <a:spcPct val="100000"/>
              </a:lnSpc>
              <a:spcBef>
                <a:spcPts val="480"/>
              </a:spcBef>
              <a:spcAft>
                <a:spcPts val="0"/>
              </a:spcAft>
              <a:buClr>
                <a:srgbClr val="000000"/>
              </a:buClr>
              <a:buSzPts val="2400"/>
              <a:buFont typeface="Arial"/>
              <a:buNone/>
            </a:pPr>
            <a:r>
              <a:rPr lang="en-US" sz="2400" b="0" i="0" u="none" strike="noStrike" cap="none">
                <a:solidFill>
                  <a:srgbClr val="20124D"/>
                </a:solidFill>
                <a:latin typeface="Proxima Nova"/>
                <a:ea typeface="Proxima Nova"/>
                <a:cs typeface="Proxima Nova"/>
                <a:sym typeface="Proxima Nova"/>
              </a:rPr>
              <a:t>1.  Record vote for each possible line on which each edge point lies.</a:t>
            </a:r>
            <a:endParaRPr sz="2800" b="0" i="0" u="none" strike="noStrike" cap="none">
              <a:solidFill>
                <a:srgbClr val="20124D"/>
              </a:solidFill>
              <a:latin typeface="Proxima Nova"/>
              <a:ea typeface="Proxima Nova"/>
              <a:cs typeface="Proxima Nova"/>
              <a:sym typeface="Proxima Nova"/>
            </a:endParaRPr>
          </a:p>
          <a:p>
            <a:pPr marL="285750" marR="0" lvl="0" indent="-285750" algn="l" rtl="0">
              <a:lnSpc>
                <a:spcPct val="100000"/>
              </a:lnSpc>
              <a:spcBef>
                <a:spcPts val="480"/>
              </a:spcBef>
              <a:spcAft>
                <a:spcPts val="0"/>
              </a:spcAft>
              <a:buClr>
                <a:srgbClr val="000000"/>
              </a:buClr>
              <a:buSzPts val="2400"/>
              <a:buFont typeface="Arial"/>
              <a:buNone/>
            </a:pPr>
            <a:r>
              <a:rPr lang="en-US" sz="2400" b="0" i="0" u="none" strike="noStrike" cap="none">
                <a:solidFill>
                  <a:srgbClr val="20124D"/>
                </a:solidFill>
                <a:latin typeface="Proxima Nova"/>
                <a:ea typeface="Proxima Nova"/>
                <a:cs typeface="Proxima Nova"/>
                <a:sym typeface="Proxima Nova"/>
              </a:rPr>
              <a:t>2.  Look for lines that get many votes</a:t>
            </a:r>
            <a:r>
              <a:rPr lang="en-US" sz="2000" b="0" i="0" u="none" strike="noStrike" cap="none">
                <a:solidFill>
                  <a:srgbClr val="20124D"/>
                </a:solidFill>
                <a:latin typeface="Proxima Nova"/>
                <a:ea typeface="Proxima Nova"/>
                <a:cs typeface="Proxima Nova"/>
                <a:sym typeface="Proxima Nova"/>
              </a:rPr>
              <a:t>.</a:t>
            </a:r>
            <a:endParaRPr sz="2100" b="0" i="0" u="none" strike="noStrike" cap="none">
              <a:solidFill>
                <a:srgbClr val="20124D"/>
              </a:solidFill>
              <a:latin typeface="Proxima Nova"/>
              <a:ea typeface="Proxima Nova"/>
              <a:cs typeface="Proxima Nova"/>
              <a:sym typeface="Proxima Nova"/>
            </a:endParaRPr>
          </a:p>
        </p:txBody>
      </p:sp>
      <p:sp>
        <p:nvSpPr>
          <p:cNvPr id="491" name="Google Shape;491;g2646951e7b1_0_53"/>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Kristen Grauman</a:t>
            </a:r>
            <a:endParaRPr sz="1400" b="0" i="0" u="none" strike="noStrike" cap="none">
              <a:solidFill>
                <a:srgbClr val="000000"/>
              </a:solidFill>
              <a:latin typeface="Arial"/>
              <a:ea typeface="Arial"/>
              <a:cs typeface="Arial"/>
              <a:sym typeface="Arial"/>
            </a:endParaRPr>
          </a:p>
        </p:txBody>
      </p:sp>
      <p:pic>
        <p:nvPicPr>
          <p:cNvPr id="492" name="Google Shape;492;g2646951e7b1_0_53"/>
          <p:cNvPicPr preferRelativeResize="0"/>
          <p:nvPr/>
        </p:nvPicPr>
        <p:blipFill rotWithShape="1">
          <a:blip r:embed="rId3">
            <a:alphaModFix/>
          </a:blip>
          <a:srcRect/>
          <a:stretch/>
        </p:blipFill>
        <p:spPr>
          <a:xfrm>
            <a:off x="2826588" y="2966620"/>
            <a:ext cx="1789137" cy="1789137"/>
          </a:xfrm>
          <a:prstGeom prst="rect">
            <a:avLst/>
          </a:prstGeom>
          <a:noFill/>
          <a:ln>
            <a:noFill/>
          </a:ln>
        </p:spPr>
      </p:pic>
      <p:pic>
        <p:nvPicPr>
          <p:cNvPr id="493" name="Google Shape;493;g2646951e7b1_0_53"/>
          <p:cNvPicPr preferRelativeResize="0"/>
          <p:nvPr/>
        </p:nvPicPr>
        <p:blipFill rotWithShape="1">
          <a:blip r:embed="rId4">
            <a:alphaModFix/>
          </a:blip>
          <a:srcRect/>
          <a:stretch/>
        </p:blipFill>
        <p:spPr>
          <a:xfrm>
            <a:off x="724764" y="1392914"/>
            <a:ext cx="1789137" cy="1789137"/>
          </a:xfrm>
          <a:prstGeom prst="rect">
            <a:avLst/>
          </a:prstGeom>
          <a:noFill/>
          <a:ln>
            <a:noFill/>
          </a:ln>
        </p:spPr>
      </p:pic>
      <p:pic>
        <p:nvPicPr>
          <p:cNvPr id="494" name="Google Shape;494;g2646951e7b1_0_53"/>
          <p:cNvPicPr preferRelativeResize="0"/>
          <p:nvPr/>
        </p:nvPicPr>
        <p:blipFill rotWithShape="1">
          <a:blip r:embed="rId5">
            <a:alphaModFix/>
          </a:blip>
          <a:srcRect/>
          <a:stretch/>
        </p:blipFill>
        <p:spPr>
          <a:xfrm>
            <a:off x="586614" y="4608091"/>
            <a:ext cx="1789137" cy="178913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g2646951e7b1_0_65"/>
          <p:cNvSpPr txBox="1">
            <a:spLocks noGrp="1"/>
          </p:cNvSpPr>
          <p:nvPr>
            <p:ph type="title"/>
          </p:nvPr>
        </p:nvSpPr>
        <p:spPr>
          <a:xfrm>
            <a:off x="838200" y="20725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Hough Transform for Line Fitting</a:t>
            </a:r>
            <a:endParaRPr/>
          </a:p>
        </p:txBody>
      </p:sp>
      <p:sp>
        <p:nvSpPr>
          <p:cNvPr id="501" name="Google Shape;501;g2646951e7b1_0_6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37</a:t>
            </a:fld>
            <a:endParaRPr/>
          </a:p>
        </p:txBody>
      </p:sp>
      <p:sp>
        <p:nvSpPr>
          <p:cNvPr id="502" name="Google Shape;502;g2646951e7b1_0_65"/>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Kristen Grauman</a:t>
            </a:r>
            <a:endParaRPr sz="1400" b="0" i="0" u="none" strike="noStrike" cap="none">
              <a:solidFill>
                <a:srgbClr val="000000"/>
              </a:solidFill>
              <a:latin typeface="Arial"/>
              <a:ea typeface="Arial"/>
              <a:cs typeface="Arial"/>
              <a:sym typeface="Arial"/>
            </a:endParaRPr>
          </a:p>
        </p:txBody>
      </p:sp>
      <p:grpSp>
        <p:nvGrpSpPr>
          <p:cNvPr id="503" name="Google Shape;503;g2646951e7b1_0_65"/>
          <p:cNvGrpSpPr/>
          <p:nvPr/>
        </p:nvGrpSpPr>
        <p:grpSpPr>
          <a:xfrm>
            <a:off x="958850" y="1114425"/>
            <a:ext cx="2476450" cy="2700075"/>
            <a:chOff x="958850" y="1114425"/>
            <a:chExt cx="2476450" cy="2700075"/>
          </a:xfrm>
        </p:grpSpPr>
        <p:cxnSp>
          <p:nvCxnSpPr>
            <p:cNvPr id="504" name="Google Shape;504;g2646951e7b1_0_65"/>
            <p:cNvCxnSpPr/>
            <p:nvPr/>
          </p:nvCxnSpPr>
          <p:spPr>
            <a:xfrm rot="10800000">
              <a:off x="1295400" y="1219200"/>
              <a:ext cx="0" cy="1828800"/>
            </a:xfrm>
            <a:prstGeom prst="straightConnector1">
              <a:avLst/>
            </a:prstGeom>
            <a:noFill/>
            <a:ln w="12700" cap="flat" cmpd="sng">
              <a:solidFill>
                <a:srgbClr val="000000"/>
              </a:solidFill>
              <a:prstDash val="solid"/>
              <a:round/>
              <a:headEnd type="none" w="sm" len="sm"/>
              <a:tailEnd type="triangle" w="med" len="med"/>
            </a:ln>
          </p:spPr>
        </p:cxnSp>
        <p:cxnSp>
          <p:nvCxnSpPr>
            <p:cNvPr id="505" name="Google Shape;505;g2646951e7b1_0_65"/>
            <p:cNvCxnSpPr/>
            <p:nvPr/>
          </p:nvCxnSpPr>
          <p:spPr>
            <a:xfrm>
              <a:off x="1295400" y="3048000"/>
              <a:ext cx="2057400" cy="0"/>
            </a:xfrm>
            <a:prstGeom prst="straightConnector1">
              <a:avLst/>
            </a:prstGeom>
            <a:noFill/>
            <a:ln w="12700" cap="flat" cmpd="sng">
              <a:solidFill>
                <a:srgbClr val="000000"/>
              </a:solidFill>
              <a:prstDash val="solid"/>
              <a:round/>
              <a:headEnd type="none" w="sm" len="sm"/>
              <a:tailEnd type="triangle" w="med" len="med"/>
            </a:ln>
          </p:spPr>
        </p:cxnSp>
        <p:sp>
          <p:nvSpPr>
            <p:cNvPr id="506" name="Google Shape;506;g2646951e7b1_0_65"/>
            <p:cNvSpPr txBox="1"/>
            <p:nvPr/>
          </p:nvSpPr>
          <p:spPr>
            <a:xfrm>
              <a:off x="3124200" y="3048000"/>
              <a:ext cx="311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x</a:t>
              </a:r>
              <a:endParaRPr sz="1400" b="0" i="0" u="none" strike="noStrike" cap="none">
                <a:solidFill>
                  <a:srgbClr val="000000"/>
                </a:solidFill>
                <a:latin typeface="Arial"/>
                <a:ea typeface="Arial"/>
                <a:cs typeface="Arial"/>
                <a:sym typeface="Arial"/>
              </a:endParaRPr>
            </a:p>
          </p:txBody>
        </p:sp>
        <p:sp>
          <p:nvSpPr>
            <p:cNvPr id="507" name="Google Shape;507;g2646951e7b1_0_65"/>
            <p:cNvSpPr txBox="1"/>
            <p:nvPr/>
          </p:nvSpPr>
          <p:spPr>
            <a:xfrm>
              <a:off x="958850" y="1114425"/>
              <a:ext cx="311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y</a:t>
              </a:r>
              <a:endParaRPr sz="1400" b="0" i="0" u="none" strike="noStrike" cap="none">
                <a:solidFill>
                  <a:srgbClr val="000000"/>
                </a:solidFill>
                <a:latin typeface="Arial"/>
                <a:ea typeface="Arial"/>
                <a:cs typeface="Arial"/>
                <a:sym typeface="Arial"/>
              </a:endParaRPr>
            </a:p>
          </p:txBody>
        </p:sp>
        <p:cxnSp>
          <p:nvCxnSpPr>
            <p:cNvPr id="508" name="Google Shape;508;g2646951e7b1_0_65"/>
            <p:cNvCxnSpPr/>
            <p:nvPr/>
          </p:nvCxnSpPr>
          <p:spPr>
            <a:xfrm rot="10800000" flipH="1">
              <a:off x="1676400" y="1981200"/>
              <a:ext cx="1447800" cy="533400"/>
            </a:xfrm>
            <a:prstGeom prst="straightConnector1">
              <a:avLst/>
            </a:prstGeom>
            <a:noFill/>
            <a:ln w="19050" cap="flat" cmpd="sng">
              <a:solidFill>
                <a:srgbClr val="FF0000"/>
              </a:solidFill>
              <a:prstDash val="solid"/>
              <a:round/>
              <a:headEnd type="none" w="sm" len="sm"/>
              <a:tailEnd type="none" w="sm" len="sm"/>
            </a:ln>
          </p:spPr>
        </p:cxnSp>
        <p:pic>
          <p:nvPicPr>
            <p:cNvPr id="509" name="Google Shape;509;g2646951e7b1_0_65" descr="Edittex"/>
            <p:cNvPicPr preferRelativeResize="0"/>
            <p:nvPr/>
          </p:nvPicPr>
          <p:blipFill rotWithShape="1">
            <a:blip r:embed="rId3">
              <a:alphaModFix/>
            </a:blip>
            <a:srcRect/>
            <a:stretch/>
          </p:blipFill>
          <p:spPr>
            <a:xfrm>
              <a:off x="1874838" y="1755775"/>
              <a:ext cx="1554162" cy="225425"/>
            </a:xfrm>
            <a:prstGeom prst="rect">
              <a:avLst/>
            </a:prstGeom>
            <a:noFill/>
            <a:ln>
              <a:noFill/>
            </a:ln>
          </p:spPr>
        </p:pic>
        <p:sp>
          <p:nvSpPr>
            <p:cNvPr id="510" name="Google Shape;510;g2646951e7b1_0_65"/>
            <p:cNvSpPr txBox="1"/>
            <p:nvPr/>
          </p:nvSpPr>
          <p:spPr>
            <a:xfrm>
              <a:off x="1447800" y="3352800"/>
              <a:ext cx="19146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image space</a:t>
              </a:r>
              <a:endParaRPr sz="1400" b="0" i="0" u="none" strike="noStrike" cap="none">
                <a:solidFill>
                  <a:srgbClr val="000000"/>
                </a:solidFill>
                <a:latin typeface="Arial"/>
                <a:ea typeface="Arial"/>
                <a:cs typeface="Arial"/>
                <a:sym typeface="Arial"/>
              </a:endParaRPr>
            </a:p>
          </p:txBody>
        </p:sp>
      </p:grpSp>
      <p:grpSp>
        <p:nvGrpSpPr>
          <p:cNvPr id="511" name="Google Shape;511;g2646951e7b1_0_65"/>
          <p:cNvGrpSpPr/>
          <p:nvPr/>
        </p:nvGrpSpPr>
        <p:grpSpPr>
          <a:xfrm>
            <a:off x="4914900" y="1114425"/>
            <a:ext cx="3695700" cy="2700075"/>
            <a:chOff x="4914900" y="1114425"/>
            <a:chExt cx="3695700" cy="2700075"/>
          </a:xfrm>
        </p:grpSpPr>
        <p:cxnSp>
          <p:nvCxnSpPr>
            <p:cNvPr id="512" name="Google Shape;512;g2646951e7b1_0_65"/>
            <p:cNvCxnSpPr/>
            <p:nvPr/>
          </p:nvCxnSpPr>
          <p:spPr>
            <a:xfrm rot="10800000">
              <a:off x="5454650" y="1219200"/>
              <a:ext cx="0" cy="1828800"/>
            </a:xfrm>
            <a:prstGeom prst="straightConnector1">
              <a:avLst/>
            </a:prstGeom>
            <a:noFill/>
            <a:ln w="12700" cap="flat" cmpd="sng">
              <a:solidFill>
                <a:srgbClr val="000000"/>
              </a:solidFill>
              <a:prstDash val="solid"/>
              <a:round/>
              <a:headEnd type="none" w="sm" len="sm"/>
              <a:tailEnd type="triangle" w="med" len="med"/>
            </a:ln>
          </p:spPr>
        </p:cxnSp>
        <p:cxnSp>
          <p:nvCxnSpPr>
            <p:cNvPr id="513" name="Google Shape;513;g2646951e7b1_0_65"/>
            <p:cNvCxnSpPr/>
            <p:nvPr/>
          </p:nvCxnSpPr>
          <p:spPr>
            <a:xfrm>
              <a:off x="5454650" y="3048000"/>
              <a:ext cx="2057400" cy="0"/>
            </a:xfrm>
            <a:prstGeom prst="straightConnector1">
              <a:avLst/>
            </a:prstGeom>
            <a:noFill/>
            <a:ln w="12700" cap="flat" cmpd="sng">
              <a:solidFill>
                <a:srgbClr val="000000"/>
              </a:solidFill>
              <a:prstDash val="solid"/>
              <a:round/>
              <a:headEnd type="none" w="sm" len="sm"/>
              <a:tailEnd type="triangle" w="med" len="med"/>
            </a:ln>
          </p:spPr>
        </p:cxnSp>
        <p:sp>
          <p:nvSpPr>
            <p:cNvPr id="514" name="Google Shape;514;g2646951e7b1_0_65"/>
            <p:cNvSpPr txBox="1"/>
            <p:nvPr/>
          </p:nvSpPr>
          <p:spPr>
            <a:xfrm>
              <a:off x="7283450" y="3048000"/>
              <a:ext cx="395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m</a:t>
              </a:r>
              <a:endParaRPr sz="1400" b="0" i="0" u="none" strike="noStrike" cap="none">
                <a:solidFill>
                  <a:srgbClr val="000000"/>
                </a:solidFill>
                <a:latin typeface="Arial"/>
                <a:ea typeface="Arial"/>
                <a:cs typeface="Arial"/>
                <a:sym typeface="Arial"/>
              </a:endParaRPr>
            </a:p>
          </p:txBody>
        </p:sp>
        <p:sp>
          <p:nvSpPr>
            <p:cNvPr id="515" name="Google Shape;515;g2646951e7b1_0_65"/>
            <p:cNvSpPr txBox="1"/>
            <p:nvPr/>
          </p:nvSpPr>
          <p:spPr>
            <a:xfrm>
              <a:off x="5105400" y="1114425"/>
              <a:ext cx="325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516" name="Google Shape;516;g2646951e7b1_0_65"/>
            <p:cNvSpPr/>
            <p:nvPr/>
          </p:nvSpPr>
          <p:spPr>
            <a:xfrm>
              <a:off x="5715000" y="2590800"/>
              <a:ext cx="76200" cy="762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17" name="Google Shape;517;g2646951e7b1_0_65"/>
            <p:cNvSpPr txBox="1"/>
            <p:nvPr/>
          </p:nvSpPr>
          <p:spPr>
            <a:xfrm>
              <a:off x="5562600" y="3032125"/>
              <a:ext cx="487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1" u="none" strike="noStrike" cap="none">
                  <a:solidFill>
                    <a:srgbClr val="000000"/>
                  </a:solidFill>
                  <a:latin typeface="Arial"/>
                  <a:ea typeface="Arial"/>
                  <a:cs typeface="Arial"/>
                  <a:sym typeface="Arial"/>
                </a:rPr>
                <a:t>m</a:t>
              </a:r>
              <a:r>
                <a:rPr lang="en-US" sz="2000" b="0" i="1" u="none" strike="noStrike" cap="none" baseline="-25000">
                  <a:solidFill>
                    <a:srgbClr val="000000"/>
                  </a:solidFill>
                  <a:latin typeface="Arial"/>
                  <a:ea typeface="Arial"/>
                  <a:cs typeface="Arial"/>
                  <a:sym typeface="Arial"/>
                </a:rPr>
                <a:t>0</a:t>
              </a:r>
              <a:endParaRPr sz="1400" b="0" i="0" u="none" strike="noStrike" cap="none">
                <a:solidFill>
                  <a:srgbClr val="000000"/>
                </a:solidFill>
                <a:latin typeface="Arial"/>
                <a:ea typeface="Arial"/>
                <a:cs typeface="Arial"/>
                <a:sym typeface="Arial"/>
              </a:endParaRPr>
            </a:p>
          </p:txBody>
        </p:sp>
        <p:sp>
          <p:nvSpPr>
            <p:cNvPr id="518" name="Google Shape;518;g2646951e7b1_0_65"/>
            <p:cNvSpPr txBox="1"/>
            <p:nvPr/>
          </p:nvSpPr>
          <p:spPr>
            <a:xfrm>
              <a:off x="5019675" y="2409825"/>
              <a:ext cx="4176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1" u="none" strike="noStrike" cap="none">
                  <a:solidFill>
                    <a:srgbClr val="000000"/>
                  </a:solidFill>
                  <a:latin typeface="Arial"/>
                  <a:ea typeface="Arial"/>
                  <a:cs typeface="Arial"/>
                  <a:sym typeface="Arial"/>
                </a:rPr>
                <a:t>b</a:t>
              </a:r>
              <a:r>
                <a:rPr lang="en-US" sz="2000" b="0" i="1" u="none" strike="noStrike" cap="none" baseline="-25000">
                  <a:solidFill>
                    <a:srgbClr val="000000"/>
                  </a:solidFill>
                  <a:latin typeface="Arial"/>
                  <a:ea typeface="Arial"/>
                  <a:cs typeface="Arial"/>
                  <a:sym typeface="Arial"/>
                </a:rPr>
                <a:t>0</a:t>
              </a:r>
              <a:endParaRPr sz="1400" b="0" i="0" u="none" strike="noStrike" cap="none">
                <a:solidFill>
                  <a:srgbClr val="000000"/>
                </a:solidFill>
                <a:latin typeface="Arial"/>
                <a:ea typeface="Arial"/>
                <a:cs typeface="Arial"/>
                <a:sym typeface="Arial"/>
              </a:endParaRPr>
            </a:p>
          </p:txBody>
        </p:sp>
        <p:sp>
          <p:nvSpPr>
            <p:cNvPr id="519" name="Google Shape;519;g2646951e7b1_0_65"/>
            <p:cNvSpPr txBox="1"/>
            <p:nvPr/>
          </p:nvSpPr>
          <p:spPr>
            <a:xfrm>
              <a:off x="4914900" y="3352800"/>
              <a:ext cx="36957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Hough (parameter) space</a:t>
              </a:r>
              <a:endParaRPr sz="1400" b="0" i="0" u="none" strike="noStrike" cap="none">
                <a:solidFill>
                  <a:srgbClr val="000000"/>
                </a:solidFill>
                <a:latin typeface="Arial"/>
                <a:ea typeface="Arial"/>
                <a:cs typeface="Arial"/>
                <a:sym typeface="Arial"/>
              </a:endParaRPr>
            </a:p>
          </p:txBody>
        </p:sp>
      </p:grpSp>
      <p:cxnSp>
        <p:nvCxnSpPr>
          <p:cNvPr id="520" name="Google Shape;520;g2646951e7b1_0_65"/>
          <p:cNvCxnSpPr/>
          <p:nvPr/>
        </p:nvCxnSpPr>
        <p:spPr>
          <a:xfrm>
            <a:off x="3810000" y="2209800"/>
            <a:ext cx="914400" cy="0"/>
          </a:xfrm>
          <a:prstGeom prst="straightConnector1">
            <a:avLst/>
          </a:prstGeom>
          <a:noFill/>
          <a:ln w="57150" cap="flat" cmpd="sng">
            <a:solidFill>
              <a:srgbClr val="0000FF"/>
            </a:solidFill>
            <a:prstDash val="solid"/>
            <a:round/>
            <a:headEnd type="none" w="sm" len="sm"/>
            <a:tailEnd type="triangle" w="med" len="med"/>
          </a:ln>
        </p:spPr>
      </p:cxnSp>
      <p:sp>
        <p:nvSpPr>
          <p:cNvPr id="521" name="Google Shape;521;g2646951e7b1_0_65"/>
          <p:cNvSpPr txBox="1"/>
          <p:nvPr/>
        </p:nvSpPr>
        <p:spPr>
          <a:xfrm>
            <a:off x="8910475" y="818444"/>
            <a:ext cx="25146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Equation of a line?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y = mx + b</a:t>
            </a:r>
            <a:endParaRPr sz="1800" b="0" i="0" u="none" strike="noStrike" cap="none">
              <a:solidFill>
                <a:srgbClr val="000000"/>
              </a:solidFill>
              <a:latin typeface="Arial"/>
              <a:ea typeface="Arial"/>
              <a:cs typeface="Arial"/>
              <a:sym typeface="Arial"/>
            </a:endParaRPr>
          </a:p>
        </p:txBody>
      </p:sp>
      <p:sp>
        <p:nvSpPr>
          <p:cNvPr id="522" name="Google Shape;522;g2646951e7b1_0_65"/>
          <p:cNvSpPr txBox="1"/>
          <p:nvPr/>
        </p:nvSpPr>
        <p:spPr>
          <a:xfrm>
            <a:off x="685800" y="4114800"/>
            <a:ext cx="11096100" cy="19050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Proxima Nova"/>
                <a:ea typeface="Proxima Nova"/>
                <a:cs typeface="Proxima Nova"/>
                <a:sym typeface="Proxima Nova"/>
              </a:rPr>
              <a:t>Connection between image (x,y) and Hough (m,b) spaces</a:t>
            </a:r>
            <a:endParaRPr sz="2400" b="0" i="0" u="none" strike="noStrike" cap="none">
              <a:solidFill>
                <a:srgbClr val="000000"/>
              </a:solidFill>
              <a:latin typeface="Proxima Nova"/>
              <a:ea typeface="Proxima Nova"/>
              <a:cs typeface="Proxima Nova"/>
              <a:sym typeface="Proxima Nova"/>
            </a:endParaRPr>
          </a:p>
          <a:p>
            <a:pPr marL="742950" marR="0" lvl="1" indent="-285750" algn="l" rtl="0">
              <a:lnSpc>
                <a:spcPct val="100000"/>
              </a:lnSpc>
              <a:spcBef>
                <a:spcPts val="400"/>
              </a:spcBef>
              <a:spcAft>
                <a:spcPts val="0"/>
              </a:spcAft>
              <a:buClr>
                <a:srgbClr val="134F5C"/>
              </a:buClr>
              <a:buSzPts val="2000"/>
              <a:buFont typeface="Proxima Nova"/>
              <a:buChar char="•"/>
            </a:pPr>
            <a:r>
              <a:rPr lang="en-US" sz="2000" b="0" i="0" u="none" strike="noStrike" cap="none">
                <a:solidFill>
                  <a:srgbClr val="134F5C"/>
                </a:solidFill>
                <a:latin typeface="Proxima Nova"/>
                <a:ea typeface="Proxima Nova"/>
                <a:cs typeface="Proxima Nova"/>
                <a:sym typeface="Proxima Nova"/>
              </a:rPr>
              <a:t>A line in the image corresponds to a point in Hough space</a:t>
            </a:r>
            <a:endParaRPr sz="2000" b="0" i="0" u="none" strike="noStrike" cap="none">
              <a:solidFill>
                <a:srgbClr val="134F5C"/>
              </a:solidFill>
              <a:latin typeface="Proxima Nova"/>
              <a:ea typeface="Proxima Nova"/>
              <a:cs typeface="Proxima Nova"/>
              <a:sym typeface="Proxima Nova"/>
            </a:endParaRPr>
          </a:p>
          <a:p>
            <a:pPr marL="742950" marR="0" lvl="1" indent="-285750" algn="l" rtl="0">
              <a:lnSpc>
                <a:spcPct val="100000"/>
              </a:lnSpc>
              <a:spcBef>
                <a:spcPts val="400"/>
              </a:spcBef>
              <a:spcAft>
                <a:spcPts val="0"/>
              </a:spcAft>
              <a:buClr>
                <a:srgbClr val="000000"/>
              </a:buClr>
              <a:buSzPts val="2000"/>
              <a:buFont typeface="Proxima Nova"/>
              <a:buChar char="•"/>
            </a:pPr>
            <a:r>
              <a:rPr lang="en-US" sz="2000" b="0" i="0" u="none" strike="noStrike" cap="none">
                <a:solidFill>
                  <a:srgbClr val="000000"/>
                </a:solidFill>
                <a:latin typeface="Proxima Nova"/>
                <a:ea typeface="Proxima Nova"/>
                <a:cs typeface="Proxima Nova"/>
                <a:sym typeface="Proxima Nova"/>
              </a:rPr>
              <a:t>To go from image space to Hough space:</a:t>
            </a:r>
            <a:endParaRPr sz="2000" b="0" i="0" u="none" strike="noStrike" cap="none">
              <a:solidFill>
                <a:srgbClr val="000000"/>
              </a:solidFill>
              <a:latin typeface="Proxima Nova"/>
              <a:ea typeface="Proxima Nova"/>
              <a:cs typeface="Proxima Nova"/>
              <a:sym typeface="Proxima Nova"/>
            </a:endParaRPr>
          </a:p>
          <a:p>
            <a:pPr marL="1143000" marR="0" lvl="2" indent="-228600" algn="l" rtl="0">
              <a:lnSpc>
                <a:spcPct val="100000"/>
              </a:lnSpc>
              <a:spcBef>
                <a:spcPts val="360"/>
              </a:spcBef>
              <a:spcAft>
                <a:spcPts val="0"/>
              </a:spcAft>
              <a:buClr>
                <a:srgbClr val="000000"/>
              </a:buClr>
              <a:buSzPts val="1800"/>
              <a:buFont typeface="Proxima Nova"/>
              <a:buChar char="–"/>
            </a:pPr>
            <a:r>
              <a:rPr lang="en-US" sz="1800" b="0" i="0" u="none" strike="noStrike" cap="none">
                <a:solidFill>
                  <a:srgbClr val="000000"/>
                </a:solidFill>
                <a:latin typeface="Proxima Nova"/>
                <a:ea typeface="Proxima Nova"/>
                <a:cs typeface="Proxima Nova"/>
                <a:sym typeface="Proxima Nova"/>
              </a:rPr>
              <a:t>given a set of points (x,y), find all (m,b) such that y = mx + b</a:t>
            </a:r>
            <a:endParaRPr sz="2400" b="0" i="0" u="none" strike="noStrike" cap="none">
              <a:solidFill>
                <a:srgbClr val="000000"/>
              </a:solidFill>
              <a:latin typeface="Proxima Nova"/>
              <a:ea typeface="Proxima Nova"/>
              <a:cs typeface="Proxima Nova"/>
              <a:sym typeface="Proxima Nova"/>
            </a:endParaRPr>
          </a:p>
          <a:p>
            <a:pPr marL="742950" marR="0" lvl="1" indent="-285750" algn="l" rtl="0">
              <a:lnSpc>
                <a:spcPct val="100000"/>
              </a:lnSpc>
              <a:spcBef>
                <a:spcPts val="400"/>
              </a:spcBef>
              <a:spcAft>
                <a:spcPts val="0"/>
              </a:spcAft>
              <a:buClr>
                <a:srgbClr val="000000"/>
              </a:buClr>
              <a:buSzPts val="2000"/>
              <a:buFont typeface="Proxima Nova"/>
              <a:buChar char="•"/>
            </a:pPr>
            <a:r>
              <a:rPr lang="en-US" sz="2000" b="0" i="0" u="none" strike="noStrike" cap="none">
                <a:solidFill>
                  <a:srgbClr val="000000"/>
                </a:solidFill>
                <a:latin typeface="Proxima Nova"/>
                <a:ea typeface="Proxima Nova"/>
                <a:cs typeface="Proxima Nova"/>
                <a:sym typeface="Proxima Nova"/>
              </a:rPr>
              <a:t>What does a point (x</a:t>
            </a:r>
            <a:r>
              <a:rPr lang="en-US" sz="2000" b="0" i="0" u="none" strike="noStrike" cap="none" baseline="-25000">
                <a:solidFill>
                  <a:srgbClr val="000000"/>
                </a:solidFill>
                <a:latin typeface="Proxima Nova"/>
                <a:ea typeface="Proxima Nova"/>
                <a:cs typeface="Proxima Nova"/>
                <a:sym typeface="Proxima Nova"/>
              </a:rPr>
              <a:t>0</a:t>
            </a:r>
            <a:r>
              <a:rPr lang="en-US" sz="2000" b="0" i="0" u="none" strike="noStrike" cap="none">
                <a:solidFill>
                  <a:srgbClr val="000000"/>
                </a:solidFill>
                <a:latin typeface="Proxima Nova"/>
                <a:ea typeface="Proxima Nova"/>
                <a:cs typeface="Proxima Nova"/>
                <a:sym typeface="Proxima Nova"/>
              </a:rPr>
              <a:t>, y</a:t>
            </a:r>
            <a:r>
              <a:rPr lang="en-US" sz="2000" b="0" i="0" u="none" strike="noStrike" cap="none" baseline="-25000">
                <a:solidFill>
                  <a:srgbClr val="000000"/>
                </a:solidFill>
                <a:latin typeface="Proxima Nova"/>
                <a:ea typeface="Proxima Nova"/>
                <a:cs typeface="Proxima Nova"/>
                <a:sym typeface="Proxima Nova"/>
              </a:rPr>
              <a:t>0</a:t>
            </a:r>
            <a:r>
              <a:rPr lang="en-US" sz="2000" b="0" i="0" u="none" strike="noStrike" cap="none">
                <a:solidFill>
                  <a:srgbClr val="000000"/>
                </a:solidFill>
                <a:latin typeface="Proxima Nova"/>
                <a:ea typeface="Proxima Nova"/>
                <a:cs typeface="Proxima Nova"/>
                <a:sym typeface="Proxima Nova"/>
              </a:rPr>
              <a:t>) in the image space map to?</a:t>
            </a:r>
            <a:endParaRPr sz="2000" b="0" i="0" u="none" strike="noStrike" cap="none">
              <a:solidFill>
                <a:srgbClr val="000000"/>
              </a:solidFill>
              <a:latin typeface="Proxima Nova"/>
              <a:ea typeface="Proxima Nova"/>
              <a:cs typeface="Proxima Nova"/>
              <a:sym typeface="Proxima Nova"/>
            </a:endParaRPr>
          </a:p>
          <a:p>
            <a:pPr marL="1143000" marR="0" lvl="2" indent="-228600" algn="l" rtl="0">
              <a:lnSpc>
                <a:spcPct val="100000"/>
              </a:lnSpc>
              <a:spcBef>
                <a:spcPts val="0"/>
              </a:spcBef>
              <a:spcAft>
                <a:spcPts val="0"/>
              </a:spcAft>
              <a:buClr>
                <a:schemeClr val="dk1"/>
              </a:buClr>
              <a:buSzPts val="1800"/>
              <a:buFont typeface="Proxima Nova"/>
              <a:buChar char="–"/>
            </a:pPr>
            <a:r>
              <a:rPr lang="en-US" sz="1800" b="0" i="0" u="none" strike="noStrike" cap="none">
                <a:solidFill>
                  <a:schemeClr val="dk1"/>
                </a:solidFill>
                <a:latin typeface="Proxima Nova"/>
                <a:ea typeface="Proxima Nova"/>
                <a:cs typeface="Proxima Nova"/>
                <a:sym typeface="Proxima Nova"/>
              </a:rPr>
              <a:t>Answer:  the solutions of b = -x</a:t>
            </a:r>
            <a:r>
              <a:rPr lang="en-US" sz="1800" b="0" i="0" u="none" strike="noStrike" cap="none" baseline="-25000">
                <a:solidFill>
                  <a:schemeClr val="dk1"/>
                </a:solidFill>
                <a:latin typeface="Proxima Nova"/>
                <a:ea typeface="Proxima Nova"/>
                <a:cs typeface="Proxima Nova"/>
                <a:sym typeface="Proxima Nova"/>
              </a:rPr>
              <a:t>0</a:t>
            </a:r>
            <a:r>
              <a:rPr lang="en-US" sz="1800" b="0" i="0" u="none" strike="noStrike" cap="none">
                <a:solidFill>
                  <a:schemeClr val="dk1"/>
                </a:solidFill>
                <a:latin typeface="Proxima Nova"/>
                <a:ea typeface="Proxima Nova"/>
                <a:cs typeface="Proxima Nova"/>
                <a:sym typeface="Proxima Nova"/>
              </a:rPr>
              <a:t>m + y</a:t>
            </a:r>
            <a:r>
              <a:rPr lang="en-US" sz="1800" b="0" i="0" u="none" strike="noStrike" cap="none" baseline="-25000">
                <a:solidFill>
                  <a:schemeClr val="dk1"/>
                </a:solidFill>
                <a:latin typeface="Proxima Nova"/>
                <a:ea typeface="Proxima Nova"/>
                <a:cs typeface="Proxima Nova"/>
                <a:sym typeface="Proxima Nova"/>
              </a:rPr>
              <a:t>0</a:t>
            </a:r>
            <a:endParaRPr sz="1400" b="0" i="0" u="none" strike="noStrike" cap="none">
              <a:solidFill>
                <a:schemeClr val="dk1"/>
              </a:solidFill>
              <a:latin typeface="Proxima Nova"/>
              <a:ea typeface="Proxima Nova"/>
              <a:cs typeface="Proxima Nova"/>
              <a:sym typeface="Proxima Nova"/>
            </a:endParaRPr>
          </a:p>
          <a:p>
            <a:pPr marL="1143000" marR="0" lvl="2" indent="-228600" algn="l" rtl="0">
              <a:lnSpc>
                <a:spcPct val="100000"/>
              </a:lnSpc>
              <a:spcBef>
                <a:spcPts val="360"/>
              </a:spcBef>
              <a:spcAft>
                <a:spcPts val="0"/>
              </a:spcAft>
              <a:buClr>
                <a:schemeClr val="dk1"/>
              </a:buClr>
              <a:buSzPts val="1800"/>
              <a:buFont typeface="Proxima Nova"/>
              <a:buChar char="–"/>
            </a:pPr>
            <a:r>
              <a:rPr lang="en-US" sz="1800" b="0" i="0" u="none" strike="noStrike" cap="none">
                <a:solidFill>
                  <a:schemeClr val="dk1"/>
                </a:solidFill>
                <a:latin typeface="Proxima Nova"/>
                <a:ea typeface="Proxima Nova"/>
                <a:cs typeface="Proxima Nova"/>
                <a:sym typeface="Proxima Nova"/>
              </a:rPr>
              <a:t>this is a line in Hough space</a:t>
            </a:r>
            <a:endParaRPr sz="2000" b="0" i="0" u="none" strike="noStrike" cap="none">
              <a:solidFill>
                <a:srgbClr val="000000"/>
              </a:solidFill>
              <a:latin typeface="Proxima Nova"/>
              <a:ea typeface="Proxima Nova"/>
              <a:cs typeface="Proxima Nova"/>
              <a:sym typeface="Proxima Nova"/>
            </a:endParaRPr>
          </a:p>
        </p:txBody>
      </p:sp>
      <p:pic>
        <p:nvPicPr>
          <p:cNvPr id="523" name="Google Shape;523;g2646951e7b1_0_65" descr="Edittex"/>
          <p:cNvPicPr preferRelativeResize="0"/>
          <p:nvPr/>
        </p:nvPicPr>
        <p:blipFill rotWithShape="1">
          <a:blip r:embed="rId4">
            <a:alphaModFix/>
          </a:blip>
          <a:srcRect/>
          <a:stretch/>
        </p:blipFill>
        <p:spPr>
          <a:xfrm>
            <a:off x="5897562" y="1757363"/>
            <a:ext cx="1733549" cy="2254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g2646951e7b1_0_95"/>
          <p:cNvSpPr txBox="1">
            <a:spLocks noGrp="1"/>
          </p:cNvSpPr>
          <p:nvPr>
            <p:ph type="title"/>
          </p:nvPr>
        </p:nvSpPr>
        <p:spPr>
          <a:xfrm>
            <a:off x="838200" y="20725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Hough Transform for Line Fitting</a:t>
            </a:r>
            <a:endParaRPr/>
          </a:p>
        </p:txBody>
      </p:sp>
      <p:sp>
        <p:nvSpPr>
          <p:cNvPr id="530" name="Google Shape;530;g2646951e7b1_0_9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38</a:t>
            </a:fld>
            <a:endParaRPr/>
          </a:p>
        </p:txBody>
      </p:sp>
      <p:sp>
        <p:nvSpPr>
          <p:cNvPr id="531" name="Google Shape;531;g2646951e7b1_0_95"/>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Kristen Grauman</a:t>
            </a:r>
            <a:endParaRPr sz="1400" b="0" i="0" u="none" strike="noStrike" cap="none">
              <a:solidFill>
                <a:srgbClr val="000000"/>
              </a:solidFill>
              <a:latin typeface="Arial"/>
              <a:ea typeface="Arial"/>
              <a:cs typeface="Arial"/>
              <a:sym typeface="Arial"/>
            </a:endParaRPr>
          </a:p>
        </p:txBody>
      </p:sp>
      <p:sp>
        <p:nvSpPr>
          <p:cNvPr id="532" name="Google Shape;532;g2646951e7b1_0_95"/>
          <p:cNvSpPr txBox="1"/>
          <p:nvPr/>
        </p:nvSpPr>
        <p:spPr>
          <a:xfrm>
            <a:off x="8910475" y="818444"/>
            <a:ext cx="25146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Equation of a line?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y = mx + b</a:t>
            </a:r>
            <a:endParaRPr sz="1800" b="0" i="0" u="none" strike="noStrike" cap="none">
              <a:solidFill>
                <a:srgbClr val="000000"/>
              </a:solidFill>
              <a:latin typeface="Arial"/>
              <a:ea typeface="Arial"/>
              <a:cs typeface="Arial"/>
              <a:sym typeface="Arial"/>
            </a:endParaRPr>
          </a:p>
        </p:txBody>
      </p:sp>
      <p:cxnSp>
        <p:nvCxnSpPr>
          <p:cNvPr id="533" name="Google Shape;533;g2646951e7b1_0_95"/>
          <p:cNvCxnSpPr/>
          <p:nvPr/>
        </p:nvCxnSpPr>
        <p:spPr>
          <a:xfrm rot="10800000">
            <a:off x="1295400" y="1219200"/>
            <a:ext cx="0" cy="1828800"/>
          </a:xfrm>
          <a:prstGeom prst="straightConnector1">
            <a:avLst/>
          </a:prstGeom>
          <a:noFill/>
          <a:ln w="12700" cap="flat" cmpd="sng">
            <a:solidFill>
              <a:srgbClr val="000000"/>
            </a:solidFill>
            <a:prstDash val="solid"/>
            <a:round/>
            <a:headEnd type="none" w="sm" len="sm"/>
            <a:tailEnd type="triangle" w="med" len="med"/>
          </a:ln>
        </p:spPr>
      </p:cxnSp>
      <p:cxnSp>
        <p:nvCxnSpPr>
          <p:cNvPr id="534" name="Google Shape;534;g2646951e7b1_0_95"/>
          <p:cNvCxnSpPr/>
          <p:nvPr/>
        </p:nvCxnSpPr>
        <p:spPr>
          <a:xfrm>
            <a:off x="1295400" y="3048000"/>
            <a:ext cx="2057400" cy="0"/>
          </a:xfrm>
          <a:prstGeom prst="straightConnector1">
            <a:avLst/>
          </a:prstGeom>
          <a:noFill/>
          <a:ln w="12700" cap="flat" cmpd="sng">
            <a:solidFill>
              <a:srgbClr val="000000"/>
            </a:solidFill>
            <a:prstDash val="solid"/>
            <a:round/>
            <a:headEnd type="none" w="sm" len="sm"/>
            <a:tailEnd type="triangle" w="med" len="med"/>
          </a:ln>
        </p:spPr>
      </p:cxnSp>
      <p:sp>
        <p:nvSpPr>
          <p:cNvPr id="535" name="Google Shape;535;g2646951e7b1_0_95"/>
          <p:cNvSpPr txBox="1"/>
          <p:nvPr/>
        </p:nvSpPr>
        <p:spPr>
          <a:xfrm>
            <a:off x="3124200" y="3048000"/>
            <a:ext cx="311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x</a:t>
            </a:r>
            <a:endParaRPr sz="1400" b="0" i="0" u="none" strike="noStrike" cap="none">
              <a:solidFill>
                <a:srgbClr val="000000"/>
              </a:solidFill>
              <a:latin typeface="Arial"/>
              <a:ea typeface="Arial"/>
              <a:cs typeface="Arial"/>
              <a:sym typeface="Arial"/>
            </a:endParaRPr>
          </a:p>
        </p:txBody>
      </p:sp>
      <p:sp>
        <p:nvSpPr>
          <p:cNvPr id="536" name="Google Shape;536;g2646951e7b1_0_95"/>
          <p:cNvSpPr txBox="1"/>
          <p:nvPr/>
        </p:nvSpPr>
        <p:spPr>
          <a:xfrm>
            <a:off x="958850" y="1114425"/>
            <a:ext cx="311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y</a:t>
            </a:r>
            <a:endParaRPr sz="1400" b="0" i="0" u="none" strike="noStrike" cap="none">
              <a:solidFill>
                <a:srgbClr val="000000"/>
              </a:solidFill>
              <a:latin typeface="Arial"/>
              <a:ea typeface="Arial"/>
              <a:cs typeface="Arial"/>
              <a:sym typeface="Arial"/>
            </a:endParaRPr>
          </a:p>
        </p:txBody>
      </p:sp>
      <p:cxnSp>
        <p:nvCxnSpPr>
          <p:cNvPr id="537" name="Google Shape;537;g2646951e7b1_0_95"/>
          <p:cNvCxnSpPr/>
          <p:nvPr/>
        </p:nvCxnSpPr>
        <p:spPr>
          <a:xfrm rot="10800000">
            <a:off x="5454650" y="1219200"/>
            <a:ext cx="0" cy="1828800"/>
          </a:xfrm>
          <a:prstGeom prst="straightConnector1">
            <a:avLst/>
          </a:prstGeom>
          <a:noFill/>
          <a:ln w="12700" cap="flat" cmpd="sng">
            <a:solidFill>
              <a:srgbClr val="000000"/>
            </a:solidFill>
            <a:prstDash val="solid"/>
            <a:round/>
            <a:headEnd type="none" w="sm" len="sm"/>
            <a:tailEnd type="triangle" w="med" len="med"/>
          </a:ln>
        </p:spPr>
      </p:cxnSp>
      <p:cxnSp>
        <p:nvCxnSpPr>
          <p:cNvPr id="538" name="Google Shape;538;g2646951e7b1_0_95"/>
          <p:cNvCxnSpPr/>
          <p:nvPr/>
        </p:nvCxnSpPr>
        <p:spPr>
          <a:xfrm>
            <a:off x="5454650" y="3048000"/>
            <a:ext cx="2057400" cy="0"/>
          </a:xfrm>
          <a:prstGeom prst="straightConnector1">
            <a:avLst/>
          </a:prstGeom>
          <a:noFill/>
          <a:ln w="12700" cap="flat" cmpd="sng">
            <a:solidFill>
              <a:srgbClr val="000000"/>
            </a:solidFill>
            <a:prstDash val="solid"/>
            <a:round/>
            <a:headEnd type="none" w="sm" len="sm"/>
            <a:tailEnd type="triangle" w="med" len="med"/>
          </a:ln>
        </p:spPr>
      </p:cxnSp>
      <p:sp>
        <p:nvSpPr>
          <p:cNvPr id="539" name="Google Shape;539;g2646951e7b1_0_95"/>
          <p:cNvSpPr txBox="1"/>
          <p:nvPr/>
        </p:nvSpPr>
        <p:spPr>
          <a:xfrm>
            <a:off x="7283450" y="3048000"/>
            <a:ext cx="395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m</a:t>
            </a:r>
            <a:endParaRPr sz="1400" b="0" i="0" u="none" strike="noStrike" cap="none">
              <a:solidFill>
                <a:srgbClr val="000000"/>
              </a:solidFill>
              <a:latin typeface="Arial"/>
              <a:ea typeface="Arial"/>
              <a:cs typeface="Arial"/>
              <a:sym typeface="Arial"/>
            </a:endParaRPr>
          </a:p>
        </p:txBody>
      </p:sp>
      <p:sp>
        <p:nvSpPr>
          <p:cNvPr id="540" name="Google Shape;540;g2646951e7b1_0_95"/>
          <p:cNvSpPr txBox="1"/>
          <p:nvPr/>
        </p:nvSpPr>
        <p:spPr>
          <a:xfrm>
            <a:off x="5105400" y="1114425"/>
            <a:ext cx="325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541" name="Google Shape;541;g2646951e7b1_0_95"/>
          <p:cNvSpPr/>
          <p:nvPr/>
        </p:nvSpPr>
        <p:spPr>
          <a:xfrm>
            <a:off x="1828800" y="1828800"/>
            <a:ext cx="76200" cy="762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42" name="Google Shape;542;g2646951e7b1_0_95"/>
          <p:cNvSpPr txBox="1"/>
          <p:nvPr/>
        </p:nvSpPr>
        <p:spPr>
          <a:xfrm>
            <a:off x="1447800" y="3352800"/>
            <a:ext cx="19146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image space</a:t>
            </a:r>
            <a:endParaRPr sz="1400" b="0" i="0" u="none" strike="noStrike" cap="none">
              <a:solidFill>
                <a:srgbClr val="000000"/>
              </a:solidFill>
              <a:latin typeface="Arial"/>
              <a:ea typeface="Arial"/>
              <a:cs typeface="Arial"/>
              <a:sym typeface="Arial"/>
            </a:endParaRPr>
          </a:p>
        </p:txBody>
      </p:sp>
      <p:sp>
        <p:nvSpPr>
          <p:cNvPr id="543" name="Google Shape;543;g2646951e7b1_0_95"/>
          <p:cNvSpPr txBox="1"/>
          <p:nvPr/>
        </p:nvSpPr>
        <p:spPr>
          <a:xfrm>
            <a:off x="4876800" y="3352800"/>
            <a:ext cx="36957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Hough (parameter) space</a:t>
            </a:r>
            <a:endParaRPr sz="1400" b="0" i="0" u="none" strike="noStrike" cap="none">
              <a:solidFill>
                <a:srgbClr val="000000"/>
              </a:solidFill>
              <a:latin typeface="Arial"/>
              <a:ea typeface="Arial"/>
              <a:cs typeface="Arial"/>
              <a:sym typeface="Arial"/>
            </a:endParaRPr>
          </a:p>
        </p:txBody>
      </p:sp>
      <p:cxnSp>
        <p:nvCxnSpPr>
          <p:cNvPr id="544" name="Google Shape;544;g2646951e7b1_0_95"/>
          <p:cNvCxnSpPr/>
          <p:nvPr/>
        </p:nvCxnSpPr>
        <p:spPr>
          <a:xfrm>
            <a:off x="3810000" y="2209800"/>
            <a:ext cx="914400" cy="0"/>
          </a:xfrm>
          <a:prstGeom prst="straightConnector1">
            <a:avLst/>
          </a:prstGeom>
          <a:noFill/>
          <a:ln w="57150" cap="flat" cmpd="sng">
            <a:solidFill>
              <a:srgbClr val="0000FF"/>
            </a:solidFill>
            <a:prstDash val="solid"/>
            <a:round/>
            <a:headEnd type="none" w="sm" len="sm"/>
            <a:tailEnd type="triangle" w="med" len="med"/>
          </a:ln>
        </p:spPr>
      </p:cxnSp>
      <p:sp>
        <p:nvSpPr>
          <p:cNvPr id="545" name="Google Shape;545;g2646951e7b1_0_95"/>
          <p:cNvSpPr txBox="1"/>
          <p:nvPr/>
        </p:nvSpPr>
        <p:spPr>
          <a:xfrm>
            <a:off x="1646238" y="3032125"/>
            <a:ext cx="4032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1" u="none" strike="noStrike" cap="none">
                <a:solidFill>
                  <a:srgbClr val="000000"/>
                </a:solidFill>
                <a:latin typeface="Arial"/>
                <a:ea typeface="Arial"/>
                <a:cs typeface="Arial"/>
                <a:sym typeface="Arial"/>
              </a:rPr>
              <a:t>x</a:t>
            </a:r>
            <a:r>
              <a:rPr lang="en-US" sz="2000" b="0" i="1" u="none" strike="noStrike" cap="none" baseline="-25000">
                <a:solidFill>
                  <a:srgbClr val="000000"/>
                </a:solidFill>
                <a:latin typeface="Arial"/>
                <a:ea typeface="Arial"/>
                <a:cs typeface="Arial"/>
                <a:sym typeface="Arial"/>
              </a:rPr>
              <a:t>0</a:t>
            </a:r>
            <a:endParaRPr sz="1400" b="0" i="0" u="none" strike="noStrike" cap="none">
              <a:solidFill>
                <a:srgbClr val="000000"/>
              </a:solidFill>
              <a:latin typeface="Arial"/>
              <a:ea typeface="Arial"/>
              <a:cs typeface="Arial"/>
              <a:sym typeface="Arial"/>
            </a:endParaRPr>
          </a:p>
        </p:txBody>
      </p:sp>
      <p:sp>
        <p:nvSpPr>
          <p:cNvPr id="546" name="Google Shape;546;g2646951e7b1_0_95"/>
          <p:cNvSpPr txBox="1"/>
          <p:nvPr/>
        </p:nvSpPr>
        <p:spPr>
          <a:xfrm>
            <a:off x="877888" y="1603350"/>
            <a:ext cx="4032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1" u="none" strike="noStrike" cap="none">
                <a:solidFill>
                  <a:srgbClr val="000000"/>
                </a:solidFill>
                <a:latin typeface="Arial"/>
                <a:ea typeface="Arial"/>
                <a:cs typeface="Arial"/>
                <a:sym typeface="Arial"/>
              </a:rPr>
              <a:t>y</a:t>
            </a:r>
            <a:r>
              <a:rPr lang="en-US" sz="2000" b="0" i="1" u="none" strike="noStrike" cap="none" baseline="-25000">
                <a:solidFill>
                  <a:srgbClr val="000000"/>
                </a:solidFill>
                <a:latin typeface="Arial"/>
                <a:ea typeface="Arial"/>
                <a:cs typeface="Arial"/>
                <a:sym typeface="Arial"/>
              </a:rPr>
              <a:t>0</a:t>
            </a:r>
            <a:endParaRPr sz="1400" b="0" i="0" u="none" strike="noStrike" cap="none">
              <a:solidFill>
                <a:srgbClr val="000000"/>
              </a:solidFill>
              <a:latin typeface="Arial"/>
              <a:ea typeface="Arial"/>
              <a:cs typeface="Arial"/>
              <a:sym typeface="Arial"/>
            </a:endParaRPr>
          </a:p>
        </p:txBody>
      </p:sp>
      <p:cxnSp>
        <p:nvCxnSpPr>
          <p:cNvPr id="547" name="Google Shape;547;g2646951e7b1_0_95"/>
          <p:cNvCxnSpPr/>
          <p:nvPr/>
        </p:nvCxnSpPr>
        <p:spPr>
          <a:xfrm>
            <a:off x="3648" y="1248"/>
            <a:ext cx="900" cy="300"/>
          </a:xfrm>
          <a:prstGeom prst="straightConnector1">
            <a:avLst/>
          </a:prstGeom>
          <a:noFill/>
          <a:ln w="19050" cap="flat" cmpd="sng">
            <a:solidFill>
              <a:srgbClr val="FF0000"/>
            </a:solidFill>
            <a:prstDash val="solid"/>
            <a:round/>
            <a:headEnd type="none" w="sm" len="sm"/>
            <a:tailEnd type="none" w="sm" len="sm"/>
          </a:ln>
        </p:spPr>
      </p:cxnSp>
      <p:pic>
        <p:nvPicPr>
          <p:cNvPr id="548" name="Google Shape;548;g2646951e7b1_0_95" descr="Edittex"/>
          <p:cNvPicPr preferRelativeResize="0"/>
          <p:nvPr/>
        </p:nvPicPr>
        <p:blipFill rotWithShape="1">
          <a:blip r:embed="rId3">
            <a:alphaModFix/>
          </a:blip>
          <a:srcRect/>
          <a:stretch/>
        </p:blipFill>
        <p:spPr>
          <a:xfrm>
            <a:off x="5897562" y="1757363"/>
            <a:ext cx="1733549" cy="225425"/>
          </a:xfrm>
          <a:prstGeom prst="rect">
            <a:avLst/>
          </a:prstGeom>
          <a:noFill/>
          <a:ln>
            <a:noFill/>
          </a:ln>
        </p:spPr>
      </p:pic>
      <p:cxnSp>
        <p:nvCxnSpPr>
          <p:cNvPr id="549" name="Google Shape;549;g2646951e7b1_0_95"/>
          <p:cNvCxnSpPr/>
          <p:nvPr/>
        </p:nvCxnSpPr>
        <p:spPr>
          <a:xfrm>
            <a:off x="5791200" y="1981200"/>
            <a:ext cx="1447800" cy="533400"/>
          </a:xfrm>
          <a:prstGeom prst="straightConnector1">
            <a:avLst/>
          </a:prstGeom>
          <a:noFill/>
          <a:ln w="19050" cap="flat" cmpd="sng">
            <a:solidFill>
              <a:srgbClr val="FF0000"/>
            </a:solidFill>
            <a:prstDash val="solid"/>
            <a:round/>
            <a:headEnd type="none" w="sm" len="sm"/>
            <a:tailEnd type="none" w="sm" len="sm"/>
          </a:ln>
        </p:spPr>
      </p:cxnSp>
      <p:sp>
        <p:nvSpPr>
          <p:cNvPr id="550" name="Google Shape;550;g2646951e7b1_0_95"/>
          <p:cNvSpPr txBox="1"/>
          <p:nvPr/>
        </p:nvSpPr>
        <p:spPr>
          <a:xfrm>
            <a:off x="685800" y="4114800"/>
            <a:ext cx="10553400" cy="19050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400"/>
              <a:buFont typeface="Arial"/>
              <a:buNone/>
            </a:pPr>
            <a:r>
              <a:rPr lang="en-US" sz="2400" b="0" i="0" u="none" strike="noStrike" cap="none">
                <a:solidFill>
                  <a:srgbClr val="980000"/>
                </a:solidFill>
                <a:latin typeface="Proxima Nova"/>
                <a:ea typeface="Proxima Nova"/>
                <a:cs typeface="Proxima Nova"/>
                <a:sym typeface="Proxima Nova"/>
              </a:rPr>
              <a:t>What are the line parameters for the line that contains both (x</a:t>
            </a:r>
            <a:r>
              <a:rPr lang="en-US" sz="2400" b="0" i="0" u="none" strike="noStrike" cap="none" baseline="-25000">
                <a:solidFill>
                  <a:srgbClr val="980000"/>
                </a:solidFill>
                <a:latin typeface="Proxima Nova"/>
                <a:ea typeface="Proxima Nova"/>
                <a:cs typeface="Proxima Nova"/>
                <a:sym typeface="Proxima Nova"/>
              </a:rPr>
              <a:t>0</a:t>
            </a:r>
            <a:r>
              <a:rPr lang="en-US" sz="2400" b="0" i="0" u="none" strike="noStrike" cap="none">
                <a:solidFill>
                  <a:srgbClr val="980000"/>
                </a:solidFill>
                <a:latin typeface="Proxima Nova"/>
                <a:ea typeface="Proxima Nova"/>
                <a:cs typeface="Proxima Nova"/>
                <a:sym typeface="Proxima Nova"/>
              </a:rPr>
              <a:t>, y</a:t>
            </a:r>
            <a:r>
              <a:rPr lang="en-US" sz="2400" b="0" i="0" u="none" strike="noStrike" cap="none" baseline="-25000">
                <a:solidFill>
                  <a:srgbClr val="980000"/>
                </a:solidFill>
                <a:latin typeface="Proxima Nova"/>
                <a:ea typeface="Proxima Nova"/>
                <a:cs typeface="Proxima Nova"/>
                <a:sym typeface="Proxima Nova"/>
              </a:rPr>
              <a:t>0</a:t>
            </a:r>
            <a:r>
              <a:rPr lang="en-US" sz="2400" b="0" i="0" u="none" strike="noStrike" cap="none">
                <a:solidFill>
                  <a:srgbClr val="980000"/>
                </a:solidFill>
                <a:latin typeface="Proxima Nova"/>
                <a:ea typeface="Proxima Nova"/>
                <a:cs typeface="Proxima Nova"/>
                <a:sym typeface="Proxima Nova"/>
              </a:rPr>
              <a:t>) and (x</a:t>
            </a:r>
            <a:r>
              <a:rPr lang="en-US" sz="2400" b="0" i="0" u="none" strike="noStrike" cap="none" baseline="-25000">
                <a:solidFill>
                  <a:srgbClr val="980000"/>
                </a:solidFill>
                <a:latin typeface="Proxima Nova"/>
                <a:ea typeface="Proxima Nova"/>
                <a:cs typeface="Proxima Nova"/>
                <a:sym typeface="Proxima Nova"/>
              </a:rPr>
              <a:t>1</a:t>
            </a:r>
            <a:r>
              <a:rPr lang="en-US" sz="2400" b="0" i="0" u="none" strike="noStrike" cap="none">
                <a:solidFill>
                  <a:srgbClr val="980000"/>
                </a:solidFill>
                <a:latin typeface="Proxima Nova"/>
                <a:ea typeface="Proxima Nova"/>
                <a:cs typeface="Proxima Nova"/>
                <a:sym typeface="Proxima Nova"/>
              </a:rPr>
              <a:t>, y</a:t>
            </a:r>
            <a:r>
              <a:rPr lang="en-US" sz="2400" b="0" i="0" u="none" strike="noStrike" cap="none" baseline="-25000">
                <a:solidFill>
                  <a:srgbClr val="980000"/>
                </a:solidFill>
                <a:latin typeface="Proxima Nova"/>
                <a:ea typeface="Proxima Nova"/>
                <a:cs typeface="Proxima Nova"/>
                <a:sym typeface="Proxima Nova"/>
              </a:rPr>
              <a:t>1</a:t>
            </a:r>
            <a:r>
              <a:rPr lang="en-US" sz="2400" b="0" i="0" u="none" strike="noStrike" cap="none">
                <a:solidFill>
                  <a:srgbClr val="980000"/>
                </a:solidFill>
                <a:latin typeface="Proxima Nova"/>
                <a:ea typeface="Proxima Nova"/>
                <a:cs typeface="Proxima Nova"/>
                <a:sym typeface="Proxima Nova"/>
              </a:rPr>
              <a:t>)?</a:t>
            </a:r>
            <a:endParaRPr sz="2400" b="0" i="0" u="none" strike="noStrike" cap="none">
              <a:solidFill>
                <a:srgbClr val="98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600"/>
              <a:buFont typeface="Arial"/>
              <a:buNone/>
            </a:pPr>
            <a:endParaRPr sz="2600" b="0" i="0" u="none" strike="noStrike" cap="none">
              <a:solidFill>
                <a:srgbClr val="1C4587"/>
              </a:solidFill>
              <a:latin typeface="Proxima Nova"/>
              <a:ea typeface="Proxima Nova"/>
              <a:cs typeface="Proxima Nova"/>
              <a:sym typeface="Proxima Nova"/>
            </a:endParaRPr>
          </a:p>
          <a:p>
            <a:pPr marL="742950" marR="0" lvl="1" indent="-298450" algn="l" rtl="0">
              <a:lnSpc>
                <a:spcPct val="100000"/>
              </a:lnSpc>
              <a:spcBef>
                <a:spcPts val="400"/>
              </a:spcBef>
              <a:spcAft>
                <a:spcPts val="0"/>
              </a:spcAft>
              <a:buClr>
                <a:srgbClr val="1C4587"/>
              </a:buClr>
              <a:buSzPts val="2200"/>
              <a:buFont typeface="Proxima Nova"/>
              <a:buChar char="•"/>
            </a:pPr>
            <a:r>
              <a:rPr lang="en-US" sz="2200" b="0" i="0" u="none" strike="noStrike" cap="none">
                <a:solidFill>
                  <a:srgbClr val="1C4587"/>
                </a:solidFill>
                <a:latin typeface="Proxima Nova"/>
                <a:ea typeface="Proxima Nova"/>
                <a:cs typeface="Proxima Nova"/>
                <a:sym typeface="Proxima Nova"/>
              </a:rPr>
              <a:t>It is the intersection of the lines</a:t>
            </a:r>
            <a:r>
              <a:rPr lang="en-US" sz="2200" b="0" i="0" u="none" strike="noStrike" cap="none">
                <a:solidFill>
                  <a:srgbClr val="741B47"/>
                </a:solidFill>
                <a:latin typeface="Proxima Nova"/>
                <a:ea typeface="Proxima Nova"/>
                <a:cs typeface="Proxima Nova"/>
                <a:sym typeface="Proxima Nova"/>
              </a:rPr>
              <a:t> b = –x</a:t>
            </a:r>
            <a:r>
              <a:rPr lang="en-US" sz="2200" b="0" i="0" u="none" strike="noStrike" cap="none" baseline="-25000">
                <a:solidFill>
                  <a:srgbClr val="741B47"/>
                </a:solidFill>
                <a:latin typeface="Proxima Nova"/>
                <a:ea typeface="Proxima Nova"/>
                <a:cs typeface="Proxima Nova"/>
                <a:sym typeface="Proxima Nova"/>
              </a:rPr>
              <a:t>0</a:t>
            </a:r>
            <a:r>
              <a:rPr lang="en-US" sz="2200" b="0" i="0" u="none" strike="noStrike" cap="none">
                <a:solidFill>
                  <a:srgbClr val="741B47"/>
                </a:solidFill>
                <a:latin typeface="Proxima Nova"/>
                <a:ea typeface="Proxima Nova"/>
                <a:cs typeface="Proxima Nova"/>
                <a:sym typeface="Proxima Nova"/>
              </a:rPr>
              <a:t>m + y</a:t>
            </a:r>
            <a:r>
              <a:rPr lang="en-US" sz="2200" b="0" i="0" u="none" strike="noStrike" cap="none" baseline="-25000">
                <a:solidFill>
                  <a:srgbClr val="741B47"/>
                </a:solidFill>
                <a:latin typeface="Proxima Nova"/>
                <a:ea typeface="Proxima Nova"/>
                <a:cs typeface="Proxima Nova"/>
                <a:sym typeface="Proxima Nova"/>
              </a:rPr>
              <a:t>0 </a:t>
            </a:r>
            <a:r>
              <a:rPr lang="en-US" sz="2200" b="0" i="0" u="none" strike="noStrike" cap="none">
                <a:solidFill>
                  <a:srgbClr val="1C4587"/>
                </a:solidFill>
                <a:latin typeface="Proxima Nova"/>
                <a:ea typeface="Proxima Nova"/>
                <a:cs typeface="Proxima Nova"/>
                <a:sym typeface="Proxima Nova"/>
              </a:rPr>
              <a:t>and </a:t>
            </a:r>
            <a:r>
              <a:rPr lang="en-US" sz="2200" b="0" i="0" u="none" strike="noStrike" cap="none">
                <a:solidFill>
                  <a:srgbClr val="741B47"/>
                </a:solidFill>
                <a:latin typeface="Proxima Nova"/>
                <a:ea typeface="Proxima Nova"/>
                <a:cs typeface="Proxima Nova"/>
                <a:sym typeface="Proxima Nova"/>
              </a:rPr>
              <a:t>b = –x</a:t>
            </a:r>
            <a:r>
              <a:rPr lang="en-US" sz="2200" b="0" i="0" u="none" strike="noStrike" cap="none" baseline="-25000">
                <a:solidFill>
                  <a:srgbClr val="741B47"/>
                </a:solidFill>
                <a:latin typeface="Proxima Nova"/>
                <a:ea typeface="Proxima Nova"/>
                <a:cs typeface="Proxima Nova"/>
                <a:sym typeface="Proxima Nova"/>
              </a:rPr>
              <a:t>1</a:t>
            </a:r>
            <a:r>
              <a:rPr lang="en-US" sz="2200" b="0" i="0" u="none" strike="noStrike" cap="none">
                <a:solidFill>
                  <a:srgbClr val="741B47"/>
                </a:solidFill>
                <a:latin typeface="Proxima Nova"/>
                <a:ea typeface="Proxima Nova"/>
                <a:cs typeface="Proxima Nova"/>
                <a:sym typeface="Proxima Nova"/>
              </a:rPr>
              <a:t>m + y</a:t>
            </a:r>
            <a:r>
              <a:rPr lang="en-US" sz="2200" b="0" i="0" u="none" strike="noStrike" cap="none" baseline="-25000">
                <a:solidFill>
                  <a:srgbClr val="741B47"/>
                </a:solidFill>
                <a:latin typeface="Proxima Nova"/>
                <a:ea typeface="Proxima Nova"/>
                <a:cs typeface="Proxima Nova"/>
                <a:sym typeface="Proxima Nova"/>
              </a:rPr>
              <a:t>1</a:t>
            </a:r>
            <a:r>
              <a:rPr lang="en-US" sz="2200" b="0" i="0" u="none" strike="noStrike" cap="none">
                <a:solidFill>
                  <a:srgbClr val="741B47"/>
                </a:solidFill>
                <a:latin typeface="Proxima Nova"/>
                <a:ea typeface="Proxima Nova"/>
                <a:cs typeface="Proxima Nova"/>
                <a:sym typeface="Proxima Nova"/>
              </a:rPr>
              <a:t> </a:t>
            </a:r>
            <a:endParaRPr sz="2200" b="0" i="0" u="none" strike="noStrike" cap="none">
              <a:solidFill>
                <a:srgbClr val="741B47"/>
              </a:solidFill>
              <a:latin typeface="Proxima Nova"/>
              <a:ea typeface="Proxima Nova"/>
              <a:cs typeface="Proxima Nova"/>
              <a:sym typeface="Proxima Nova"/>
            </a:endParaRPr>
          </a:p>
          <a:p>
            <a:pPr marL="342900" marR="0" lvl="0" indent="-342900" algn="l" rtl="0">
              <a:lnSpc>
                <a:spcPct val="100000"/>
              </a:lnSpc>
              <a:spcBef>
                <a:spcPts val="480"/>
              </a:spcBef>
              <a:spcAft>
                <a:spcPts val="0"/>
              </a:spcAft>
              <a:buClr>
                <a:srgbClr val="000000"/>
              </a:buClr>
              <a:buSzPts val="2600"/>
              <a:buFont typeface="Arial"/>
              <a:buNone/>
            </a:pPr>
            <a:endParaRPr sz="2600" b="0" i="0" u="none" strike="noStrike" cap="none">
              <a:solidFill>
                <a:srgbClr val="1C4587"/>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g2646951e7b1_0_141"/>
          <p:cNvSpPr txBox="1">
            <a:spLocks noGrp="1"/>
          </p:cNvSpPr>
          <p:nvPr>
            <p:ph type="title"/>
          </p:nvPr>
        </p:nvSpPr>
        <p:spPr>
          <a:xfrm>
            <a:off x="838200" y="20725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Hough Transform for Line Fitting</a:t>
            </a:r>
            <a:endParaRPr/>
          </a:p>
        </p:txBody>
      </p:sp>
      <p:sp>
        <p:nvSpPr>
          <p:cNvPr id="557" name="Google Shape;557;g2646951e7b1_0_14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39</a:t>
            </a:fld>
            <a:endParaRPr/>
          </a:p>
        </p:txBody>
      </p:sp>
      <p:sp>
        <p:nvSpPr>
          <p:cNvPr id="558" name="Google Shape;558;g2646951e7b1_0_141"/>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Kristen Grauman</a:t>
            </a:r>
            <a:endParaRPr sz="1400" b="0" i="0" u="none" strike="noStrike" cap="none">
              <a:solidFill>
                <a:srgbClr val="000000"/>
              </a:solidFill>
              <a:latin typeface="Arial"/>
              <a:ea typeface="Arial"/>
              <a:cs typeface="Arial"/>
              <a:sym typeface="Arial"/>
            </a:endParaRPr>
          </a:p>
        </p:txBody>
      </p:sp>
      <p:sp>
        <p:nvSpPr>
          <p:cNvPr id="559" name="Google Shape;559;g2646951e7b1_0_141"/>
          <p:cNvSpPr txBox="1"/>
          <p:nvPr/>
        </p:nvSpPr>
        <p:spPr>
          <a:xfrm>
            <a:off x="8910475" y="818444"/>
            <a:ext cx="25146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Equation of a line?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y = mx + b</a:t>
            </a:r>
            <a:endParaRPr sz="1800" b="0" i="0" u="none" strike="noStrike" cap="none">
              <a:solidFill>
                <a:srgbClr val="000000"/>
              </a:solidFill>
              <a:latin typeface="Arial"/>
              <a:ea typeface="Arial"/>
              <a:cs typeface="Arial"/>
              <a:sym typeface="Arial"/>
            </a:endParaRPr>
          </a:p>
        </p:txBody>
      </p:sp>
      <p:cxnSp>
        <p:nvCxnSpPr>
          <p:cNvPr id="560" name="Google Shape;560;g2646951e7b1_0_141"/>
          <p:cNvCxnSpPr/>
          <p:nvPr/>
        </p:nvCxnSpPr>
        <p:spPr>
          <a:xfrm>
            <a:off x="3648" y="1248"/>
            <a:ext cx="900" cy="300"/>
          </a:xfrm>
          <a:prstGeom prst="straightConnector1">
            <a:avLst/>
          </a:prstGeom>
          <a:noFill/>
          <a:ln w="19050" cap="flat" cmpd="sng">
            <a:solidFill>
              <a:srgbClr val="FF0000"/>
            </a:solidFill>
            <a:prstDash val="solid"/>
            <a:round/>
            <a:headEnd type="none" w="sm" len="sm"/>
            <a:tailEnd type="none" w="sm" len="sm"/>
          </a:ln>
        </p:spPr>
      </p:cxnSp>
      <p:cxnSp>
        <p:nvCxnSpPr>
          <p:cNvPr id="561" name="Google Shape;561;g2646951e7b1_0_141"/>
          <p:cNvCxnSpPr/>
          <p:nvPr/>
        </p:nvCxnSpPr>
        <p:spPr>
          <a:xfrm rot="10800000">
            <a:off x="1295400" y="1219200"/>
            <a:ext cx="0" cy="1828800"/>
          </a:xfrm>
          <a:prstGeom prst="straightConnector1">
            <a:avLst/>
          </a:prstGeom>
          <a:noFill/>
          <a:ln w="12700" cap="flat" cmpd="sng">
            <a:solidFill>
              <a:srgbClr val="000000"/>
            </a:solidFill>
            <a:prstDash val="solid"/>
            <a:round/>
            <a:headEnd type="none" w="sm" len="sm"/>
            <a:tailEnd type="triangle" w="med" len="med"/>
          </a:ln>
        </p:spPr>
      </p:cxnSp>
      <p:cxnSp>
        <p:nvCxnSpPr>
          <p:cNvPr id="562" name="Google Shape;562;g2646951e7b1_0_141"/>
          <p:cNvCxnSpPr/>
          <p:nvPr/>
        </p:nvCxnSpPr>
        <p:spPr>
          <a:xfrm>
            <a:off x="1295400" y="3048000"/>
            <a:ext cx="2057400" cy="0"/>
          </a:xfrm>
          <a:prstGeom prst="straightConnector1">
            <a:avLst/>
          </a:prstGeom>
          <a:noFill/>
          <a:ln w="12700" cap="flat" cmpd="sng">
            <a:solidFill>
              <a:srgbClr val="000000"/>
            </a:solidFill>
            <a:prstDash val="solid"/>
            <a:round/>
            <a:headEnd type="none" w="sm" len="sm"/>
            <a:tailEnd type="triangle" w="med" len="med"/>
          </a:ln>
        </p:spPr>
      </p:cxnSp>
      <p:sp>
        <p:nvSpPr>
          <p:cNvPr id="563" name="Google Shape;563;g2646951e7b1_0_141"/>
          <p:cNvSpPr txBox="1"/>
          <p:nvPr/>
        </p:nvSpPr>
        <p:spPr>
          <a:xfrm>
            <a:off x="3124200" y="3048000"/>
            <a:ext cx="311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x</a:t>
            </a:r>
            <a:endParaRPr sz="1400" b="0" i="0" u="none" strike="noStrike" cap="none">
              <a:solidFill>
                <a:srgbClr val="000000"/>
              </a:solidFill>
              <a:latin typeface="Arial"/>
              <a:ea typeface="Arial"/>
              <a:cs typeface="Arial"/>
              <a:sym typeface="Arial"/>
            </a:endParaRPr>
          </a:p>
        </p:txBody>
      </p:sp>
      <p:sp>
        <p:nvSpPr>
          <p:cNvPr id="564" name="Google Shape;564;g2646951e7b1_0_141"/>
          <p:cNvSpPr txBox="1"/>
          <p:nvPr/>
        </p:nvSpPr>
        <p:spPr>
          <a:xfrm>
            <a:off x="958850" y="1114425"/>
            <a:ext cx="311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y</a:t>
            </a:r>
            <a:endParaRPr sz="1400" b="0" i="0" u="none" strike="noStrike" cap="none">
              <a:solidFill>
                <a:srgbClr val="000000"/>
              </a:solidFill>
              <a:latin typeface="Arial"/>
              <a:ea typeface="Arial"/>
              <a:cs typeface="Arial"/>
              <a:sym typeface="Arial"/>
            </a:endParaRPr>
          </a:p>
        </p:txBody>
      </p:sp>
      <p:cxnSp>
        <p:nvCxnSpPr>
          <p:cNvPr id="565" name="Google Shape;565;g2646951e7b1_0_141"/>
          <p:cNvCxnSpPr/>
          <p:nvPr/>
        </p:nvCxnSpPr>
        <p:spPr>
          <a:xfrm rot="10800000">
            <a:off x="5454650" y="1219200"/>
            <a:ext cx="0" cy="1828800"/>
          </a:xfrm>
          <a:prstGeom prst="straightConnector1">
            <a:avLst/>
          </a:prstGeom>
          <a:noFill/>
          <a:ln w="12700" cap="flat" cmpd="sng">
            <a:solidFill>
              <a:srgbClr val="000000"/>
            </a:solidFill>
            <a:prstDash val="solid"/>
            <a:round/>
            <a:headEnd type="none" w="sm" len="sm"/>
            <a:tailEnd type="triangle" w="med" len="med"/>
          </a:ln>
        </p:spPr>
      </p:cxnSp>
      <p:cxnSp>
        <p:nvCxnSpPr>
          <p:cNvPr id="566" name="Google Shape;566;g2646951e7b1_0_141"/>
          <p:cNvCxnSpPr/>
          <p:nvPr/>
        </p:nvCxnSpPr>
        <p:spPr>
          <a:xfrm>
            <a:off x="5454650" y="3048000"/>
            <a:ext cx="2057400" cy="0"/>
          </a:xfrm>
          <a:prstGeom prst="straightConnector1">
            <a:avLst/>
          </a:prstGeom>
          <a:noFill/>
          <a:ln w="12700" cap="flat" cmpd="sng">
            <a:solidFill>
              <a:srgbClr val="000000"/>
            </a:solidFill>
            <a:prstDash val="solid"/>
            <a:round/>
            <a:headEnd type="none" w="sm" len="sm"/>
            <a:tailEnd type="triangle" w="med" len="med"/>
          </a:ln>
        </p:spPr>
      </p:cxnSp>
      <p:sp>
        <p:nvSpPr>
          <p:cNvPr id="567" name="Google Shape;567;g2646951e7b1_0_141"/>
          <p:cNvSpPr txBox="1"/>
          <p:nvPr/>
        </p:nvSpPr>
        <p:spPr>
          <a:xfrm>
            <a:off x="7283450" y="3048000"/>
            <a:ext cx="395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m</a:t>
            </a:r>
            <a:endParaRPr sz="1400" b="0" i="0" u="none" strike="noStrike" cap="none">
              <a:solidFill>
                <a:srgbClr val="000000"/>
              </a:solidFill>
              <a:latin typeface="Arial"/>
              <a:ea typeface="Arial"/>
              <a:cs typeface="Arial"/>
              <a:sym typeface="Arial"/>
            </a:endParaRPr>
          </a:p>
        </p:txBody>
      </p:sp>
      <p:sp>
        <p:nvSpPr>
          <p:cNvPr id="568" name="Google Shape;568;g2646951e7b1_0_141"/>
          <p:cNvSpPr txBox="1"/>
          <p:nvPr/>
        </p:nvSpPr>
        <p:spPr>
          <a:xfrm>
            <a:off x="5105400" y="1114425"/>
            <a:ext cx="325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569" name="Google Shape;569;g2646951e7b1_0_141"/>
          <p:cNvSpPr/>
          <p:nvPr/>
        </p:nvSpPr>
        <p:spPr>
          <a:xfrm>
            <a:off x="1828800" y="1828800"/>
            <a:ext cx="76200" cy="762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70" name="Google Shape;570;g2646951e7b1_0_141"/>
          <p:cNvSpPr txBox="1"/>
          <p:nvPr/>
        </p:nvSpPr>
        <p:spPr>
          <a:xfrm>
            <a:off x="1447800" y="3352800"/>
            <a:ext cx="19146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image space</a:t>
            </a:r>
            <a:endParaRPr sz="1400" b="0" i="0" u="none" strike="noStrike" cap="none">
              <a:solidFill>
                <a:srgbClr val="000000"/>
              </a:solidFill>
              <a:latin typeface="Arial"/>
              <a:ea typeface="Arial"/>
              <a:cs typeface="Arial"/>
              <a:sym typeface="Arial"/>
            </a:endParaRPr>
          </a:p>
        </p:txBody>
      </p:sp>
      <p:sp>
        <p:nvSpPr>
          <p:cNvPr id="571" name="Google Shape;571;g2646951e7b1_0_141"/>
          <p:cNvSpPr txBox="1"/>
          <p:nvPr/>
        </p:nvSpPr>
        <p:spPr>
          <a:xfrm>
            <a:off x="4876800" y="3352800"/>
            <a:ext cx="36957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Hough (parameter) space</a:t>
            </a:r>
            <a:endParaRPr sz="1400" b="0" i="0" u="none" strike="noStrike" cap="none">
              <a:solidFill>
                <a:srgbClr val="000000"/>
              </a:solidFill>
              <a:latin typeface="Arial"/>
              <a:ea typeface="Arial"/>
              <a:cs typeface="Arial"/>
              <a:sym typeface="Arial"/>
            </a:endParaRPr>
          </a:p>
        </p:txBody>
      </p:sp>
      <p:cxnSp>
        <p:nvCxnSpPr>
          <p:cNvPr id="572" name="Google Shape;572;g2646951e7b1_0_141"/>
          <p:cNvCxnSpPr/>
          <p:nvPr/>
        </p:nvCxnSpPr>
        <p:spPr>
          <a:xfrm>
            <a:off x="3810000" y="2209800"/>
            <a:ext cx="914400" cy="0"/>
          </a:xfrm>
          <a:prstGeom prst="straightConnector1">
            <a:avLst/>
          </a:prstGeom>
          <a:noFill/>
          <a:ln w="57150" cap="flat" cmpd="sng">
            <a:solidFill>
              <a:srgbClr val="0000FF"/>
            </a:solidFill>
            <a:prstDash val="solid"/>
            <a:round/>
            <a:headEnd type="none" w="sm" len="sm"/>
            <a:tailEnd type="triangle" w="med" len="med"/>
          </a:ln>
        </p:spPr>
      </p:cxnSp>
      <p:sp>
        <p:nvSpPr>
          <p:cNvPr id="573" name="Google Shape;573;g2646951e7b1_0_141"/>
          <p:cNvSpPr/>
          <p:nvPr/>
        </p:nvSpPr>
        <p:spPr>
          <a:xfrm>
            <a:off x="2362200" y="1600200"/>
            <a:ext cx="76200" cy="762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574" name="Google Shape;574;g2646951e7b1_0_141"/>
          <p:cNvCxnSpPr/>
          <p:nvPr/>
        </p:nvCxnSpPr>
        <p:spPr>
          <a:xfrm>
            <a:off x="5715000" y="2133600"/>
            <a:ext cx="1752600" cy="228600"/>
          </a:xfrm>
          <a:prstGeom prst="straightConnector1">
            <a:avLst/>
          </a:prstGeom>
          <a:noFill/>
          <a:ln w="19050" cap="flat" cmpd="sng">
            <a:solidFill>
              <a:srgbClr val="FF0000"/>
            </a:solidFill>
            <a:prstDash val="solid"/>
            <a:round/>
            <a:headEnd type="none" w="sm" len="sm"/>
            <a:tailEnd type="none" w="sm" len="sm"/>
          </a:ln>
        </p:spPr>
      </p:cxnSp>
      <p:sp>
        <p:nvSpPr>
          <p:cNvPr id="575" name="Google Shape;575;g2646951e7b1_0_141"/>
          <p:cNvSpPr/>
          <p:nvPr/>
        </p:nvSpPr>
        <p:spPr>
          <a:xfrm>
            <a:off x="1504908" y="1981200"/>
            <a:ext cx="76200" cy="762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76" name="Google Shape;576;g2646951e7b1_0_141"/>
          <p:cNvSpPr/>
          <p:nvPr/>
        </p:nvSpPr>
        <p:spPr>
          <a:xfrm>
            <a:off x="2779689" y="1527150"/>
            <a:ext cx="76200" cy="762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577" name="Google Shape;577;g2646951e7b1_0_141"/>
          <p:cNvCxnSpPr/>
          <p:nvPr/>
        </p:nvCxnSpPr>
        <p:spPr>
          <a:xfrm rot="10800000" flipH="1">
            <a:off x="5813442" y="1895600"/>
            <a:ext cx="1825500" cy="693600"/>
          </a:xfrm>
          <a:prstGeom prst="straightConnector1">
            <a:avLst/>
          </a:prstGeom>
          <a:noFill/>
          <a:ln w="19050" cap="flat" cmpd="sng">
            <a:solidFill>
              <a:srgbClr val="FF0000"/>
            </a:solidFill>
            <a:prstDash val="solid"/>
            <a:round/>
            <a:headEnd type="none" w="sm" len="sm"/>
            <a:tailEnd type="none" w="sm" len="sm"/>
          </a:ln>
        </p:spPr>
      </p:cxnSp>
      <p:cxnSp>
        <p:nvCxnSpPr>
          <p:cNvPr id="578" name="Google Shape;578;g2646951e7b1_0_141"/>
          <p:cNvCxnSpPr/>
          <p:nvPr/>
        </p:nvCxnSpPr>
        <p:spPr>
          <a:xfrm rot="10800000" flipH="1">
            <a:off x="5703904" y="2114434"/>
            <a:ext cx="1971600" cy="292200"/>
          </a:xfrm>
          <a:prstGeom prst="straightConnector1">
            <a:avLst/>
          </a:prstGeom>
          <a:noFill/>
          <a:ln w="19050" cap="flat" cmpd="sng">
            <a:solidFill>
              <a:srgbClr val="FF0000"/>
            </a:solidFill>
            <a:prstDash val="solid"/>
            <a:round/>
            <a:headEnd type="none" w="sm" len="sm"/>
            <a:tailEnd type="none" w="sm" len="sm"/>
          </a:ln>
        </p:spPr>
      </p:cxnSp>
      <p:grpSp>
        <p:nvGrpSpPr>
          <p:cNvPr id="579" name="Google Shape;579;g2646951e7b1_0_141"/>
          <p:cNvGrpSpPr/>
          <p:nvPr/>
        </p:nvGrpSpPr>
        <p:grpSpPr>
          <a:xfrm>
            <a:off x="5448312" y="1201707"/>
            <a:ext cx="2336826" cy="1898613"/>
            <a:chOff x="9144000" y="1311246"/>
            <a:chExt cx="2336826" cy="1898613"/>
          </a:xfrm>
        </p:grpSpPr>
        <p:grpSp>
          <p:nvGrpSpPr>
            <p:cNvPr id="580" name="Google Shape;580;g2646951e7b1_0_141"/>
            <p:cNvGrpSpPr/>
            <p:nvPr/>
          </p:nvGrpSpPr>
          <p:grpSpPr>
            <a:xfrm>
              <a:off x="9144000" y="1347759"/>
              <a:ext cx="2336826" cy="1862100"/>
              <a:chOff x="5375286" y="1238220"/>
              <a:chExt cx="2336826" cy="1862100"/>
            </a:xfrm>
          </p:grpSpPr>
          <p:sp>
            <p:nvSpPr>
              <p:cNvPr id="581" name="Google Shape;581;g2646951e7b1_0_141"/>
              <p:cNvSpPr/>
              <p:nvPr/>
            </p:nvSpPr>
            <p:spPr>
              <a:xfrm>
                <a:off x="5375286" y="1238220"/>
                <a:ext cx="2300400" cy="18621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582" name="Google Shape;582;g2646951e7b1_0_141"/>
              <p:cNvCxnSpPr/>
              <p:nvPr/>
            </p:nvCxnSpPr>
            <p:spPr>
              <a:xfrm>
                <a:off x="5411799" y="1528736"/>
                <a:ext cx="2263800" cy="1500"/>
              </a:xfrm>
              <a:prstGeom prst="straightConnector1">
                <a:avLst/>
              </a:prstGeom>
              <a:solidFill>
                <a:srgbClr val="00CC99"/>
              </a:solidFill>
              <a:ln w="9525" cap="flat" cmpd="sng">
                <a:solidFill>
                  <a:srgbClr val="000000"/>
                </a:solidFill>
                <a:prstDash val="solid"/>
                <a:round/>
                <a:headEnd type="none" w="sm" len="sm"/>
                <a:tailEnd type="none" w="sm" len="sm"/>
              </a:ln>
            </p:spPr>
          </p:cxnSp>
          <p:cxnSp>
            <p:nvCxnSpPr>
              <p:cNvPr id="583" name="Google Shape;583;g2646951e7b1_0_141"/>
              <p:cNvCxnSpPr/>
              <p:nvPr/>
            </p:nvCxnSpPr>
            <p:spPr>
              <a:xfrm>
                <a:off x="5375286" y="1822428"/>
                <a:ext cx="2263800" cy="1500"/>
              </a:xfrm>
              <a:prstGeom prst="straightConnector1">
                <a:avLst/>
              </a:prstGeom>
              <a:solidFill>
                <a:srgbClr val="00CC99"/>
              </a:solidFill>
              <a:ln w="9525" cap="flat" cmpd="sng">
                <a:solidFill>
                  <a:srgbClr val="000000"/>
                </a:solidFill>
                <a:prstDash val="solid"/>
                <a:round/>
                <a:headEnd type="none" w="sm" len="sm"/>
                <a:tailEnd type="none" w="sm" len="sm"/>
              </a:ln>
            </p:spPr>
          </p:cxnSp>
          <p:cxnSp>
            <p:nvCxnSpPr>
              <p:cNvPr id="584" name="Google Shape;584;g2646951e7b1_0_141"/>
              <p:cNvCxnSpPr/>
              <p:nvPr/>
            </p:nvCxnSpPr>
            <p:spPr>
              <a:xfrm>
                <a:off x="5448312" y="2114532"/>
                <a:ext cx="2263800" cy="1500"/>
              </a:xfrm>
              <a:prstGeom prst="straightConnector1">
                <a:avLst/>
              </a:prstGeom>
              <a:solidFill>
                <a:srgbClr val="00CC99"/>
              </a:solidFill>
              <a:ln w="9525" cap="flat" cmpd="sng">
                <a:solidFill>
                  <a:srgbClr val="000000"/>
                </a:solidFill>
                <a:prstDash val="solid"/>
                <a:round/>
                <a:headEnd type="none" w="sm" len="sm"/>
                <a:tailEnd type="none" w="sm" len="sm"/>
              </a:ln>
            </p:spPr>
          </p:cxnSp>
          <p:cxnSp>
            <p:nvCxnSpPr>
              <p:cNvPr id="585" name="Google Shape;585;g2646951e7b1_0_141"/>
              <p:cNvCxnSpPr/>
              <p:nvPr/>
            </p:nvCxnSpPr>
            <p:spPr>
              <a:xfrm>
                <a:off x="5448312" y="2405048"/>
                <a:ext cx="2263800" cy="1500"/>
              </a:xfrm>
              <a:prstGeom prst="straightConnector1">
                <a:avLst/>
              </a:prstGeom>
              <a:solidFill>
                <a:srgbClr val="00CC99"/>
              </a:solidFill>
              <a:ln w="9525" cap="flat" cmpd="sng">
                <a:solidFill>
                  <a:srgbClr val="000000"/>
                </a:solidFill>
                <a:prstDash val="solid"/>
                <a:round/>
                <a:headEnd type="none" w="sm" len="sm"/>
                <a:tailEnd type="none" w="sm" len="sm"/>
              </a:ln>
            </p:spPr>
          </p:cxnSp>
          <p:cxnSp>
            <p:nvCxnSpPr>
              <p:cNvPr id="586" name="Google Shape;586;g2646951e7b1_0_141"/>
              <p:cNvCxnSpPr/>
              <p:nvPr/>
            </p:nvCxnSpPr>
            <p:spPr>
              <a:xfrm>
                <a:off x="5448312" y="2662227"/>
                <a:ext cx="2263800" cy="1500"/>
              </a:xfrm>
              <a:prstGeom prst="straightConnector1">
                <a:avLst/>
              </a:prstGeom>
              <a:solidFill>
                <a:srgbClr val="00CC99"/>
              </a:solidFill>
              <a:ln w="9525" cap="flat" cmpd="sng">
                <a:solidFill>
                  <a:srgbClr val="000000"/>
                </a:solidFill>
                <a:prstDash val="solid"/>
                <a:round/>
                <a:headEnd type="none" w="sm" len="sm"/>
                <a:tailEnd type="none" w="sm" len="sm"/>
              </a:ln>
            </p:spPr>
          </p:cxnSp>
          <p:cxnSp>
            <p:nvCxnSpPr>
              <p:cNvPr id="587" name="Google Shape;587;g2646951e7b1_0_141"/>
              <p:cNvCxnSpPr/>
              <p:nvPr/>
            </p:nvCxnSpPr>
            <p:spPr>
              <a:xfrm>
                <a:off x="5448312" y="2952743"/>
                <a:ext cx="2263800" cy="1500"/>
              </a:xfrm>
              <a:prstGeom prst="straightConnector1">
                <a:avLst/>
              </a:prstGeom>
              <a:solidFill>
                <a:srgbClr val="00CC99"/>
              </a:solidFill>
              <a:ln w="9525" cap="flat" cmpd="sng">
                <a:solidFill>
                  <a:srgbClr val="000000"/>
                </a:solidFill>
                <a:prstDash val="solid"/>
                <a:round/>
                <a:headEnd type="none" w="sm" len="sm"/>
                <a:tailEnd type="none" w="sm" len="sm"/>
              </a:ln>
            </p:spPr>
          </p:cxnSp>
        </p:grpSp>
        <p:grpSp>
          <p:nvGrpSpPr>
            <p:cNvPr id="588" name="Google Shape;588;g2646951e7b1_0_141"/>
            <p:cNvGrpSpPr/>
            <p:nvPr/>
          </p:nvGrpSpPr>
          <p:grpSpPr>
            <a:xfrm>
              <a:off x="9355291" y="1311246"/>
              <a:ext cx="1753330" cy="1863901"/>
              <a:chOff x="5739710" y="1237426"/>
              <a:chExt cx="1753330" cy="1863901"/>
            </a:xfrm>
          </p:grpSpPr>
          <p:cxnSp>
            <p:nvCxnSpPr>
              <p:cNvPr id="589" name="Google Shape;589;g2646951e7b1_0_141"/>
              <p:cNvCxnSpPr/>
              <p:nvPr/>
            </p:nvCxnSpPr>
            <p:spPr>
              <a:xfrm rot="5400000">
                <a:off x="4827560" y="2187677"/>
                <a:ext cx="1825800" cy="1500"/>
              </a:xfrm>
              <a:prstGeom prst="straightConnector1">
                <a:avLst/>
              </a:prstGeom>
              <a:solidFill>
                <a:srgbClr val="00CC99"/>
              </a:solidFill>
              <a:ln w="9525" cap="flat" cmpd="sng">
                <a:solidFill>
                  <a:srgbClr val="000000"/>
                </a:solidFill>
                <a:prstDash val="solid"/>
                <a:round/>
                <a:headEnd type="none" w="sm" len="sm"/>
                <a:tailEnd type="none" w="sm" len="sm"/>
              </a:ln>
            </p:spPr>
          </p:cxnSp>
          <p:cxnSp>
            <p:nvCxnSpPr>
              <p:cNvPr id="590" name="Google Shape;590;g2646951e7b1_0_141"/>
              <p:cNvCxnSpPr/>
              <p:nvPr/>
            </p:nvCxnSpPr>
            <p:spPr>
              <a:xfrm rot="5400000">
                <a:off x="5191896" y="2186883"/>
                <a:ext cx="1825800" cy="1500"/>
              </a:xfrm>
              <a:prstGeom prst="straightConnector1">
                <a:avLst/>
              </a:prstGeom>
              <a:solidFill>
                <a:srgbClr val="00CC99"/>
              </a:solidFill>
              <a:ln w="9525" cap="flat" cmpd="sng">
                <a:solidFill>
                  <a:srgbClr val="000000"/>
                </a:solidFill>
                <a:prstDash val="solid"/>
                <a:round/>
                <a:headEnd type="none" w="sm" len="sm"/>
                <a:tailEnd type="none" w="sm" len="sm"/>
              </a:ln>
            </p:spPr>
          </p:cxnSp>
          <p:cxnSp>
            <p:nvCxnSpPr>
              <p:cNvPr id="591" name="Google Shape;591;g2646951e7b1_0_141"/>
              <p:cNvCxnSpPr/>
              <p:nvPr/>
            </p:nvCxnSpPr>
            <p:spPr>
              <a:xfrm rot="5400000">
                <a:off x="5557820" y="2150370"/>
                <a:ext cx="1825800" cy="1500"/>
              </a:xfrm>
              <a:prstGeom prst="straightConnector1">
                <a:avLst/>
              </a:prstGeom>
              <a:solidFill>
                <a:srgbClr val="00CC99"/>
              </a:solidFill>
              <a:ln w="9525" cap="flat" cmpd="sng">
                <a:solidFill>
                  <a:srgbClr val="000000"/>
                </a:solidFill>
                <a:prstDash val="solid"/>
                <a:round/>
                <a:headEnd type="none" w="sm" len="sm"/>
                <a:tailEnd type="none" w="sm" len="sm"/>
              </a:ln>
            </p:spPr>
          </p:cxnSp>
          <p:cxnSp>
            <p:nvCxnSpPr>
              <p:cNvPr id="592" name="Google Shape;592;g2646951e7b1_0_141"/>
              <p:cNvCxnSpPr/>
              <p:nvPr/>
            </p:nvCxnSpPr>
            <p:spPr>
              <a:xfrm rot="5400000">
                <a:off x="5922156" y="2149576"/>
                <a:ext cx="1825800" cy="1500"/>
              </a:xfrm>
              <a:prstGeom prst="straightConnector1">
                <a:avLst/>
              </a:prstGeom>
              <a:solidFill>
                <a:srgbClr val="00CC99"/>
              </a:solidFill>
              <a:ln w="9525" cap="flat" cmpd="sng">
                <a:solidFill>
                  <a:srgbClr val="000000"/>
                </a:solidFill>
                <a:prstDash val="solid"/>
                <a:round/>
                <a:headEnd type="none" w="sm" len="sm"/>
                <a:tailEnd type="none" w="sm" len="sm"/>
              </a:ln>
            </p:spPr>
          </p:cxnSp>
          <p:cxnSp>
            <p:nvCxnSpPr>
              <p:cNvPr id="593" name="Google Shape;593;g2646951e7b1_0_141"/>
              <p:cNvCxnSpPr/>
              <p:nvPr/>
            </p:nvCxnSpPr>
            <p:spPr>
              <a:xfrm rot="5400000">
                <a:off x="6215054" y="2186883"/>
                <a:ext cx="1825800" cy="1500"/>
              </a:xfrm>
              <a:prstGeom prst="straightConnector1">
                <a:avLst/>
              </a:prstGeom>
              <a:solidFill>
                <a:srgbClr val="00CC99"/>
              </a:solidFill>
              <a:ln w="9525" cap="flat" cmpd="sng">
                <a:solidFill>
                  <a:srgbClr val="000000"/>
                </a:solidFill>
                <a:prstDash val="solid"/>
                <a:round/>
                <a:headEnd type="none" w="sm" len="sm"/>
                <a:tailEnd type="none" w="sm" len="sm"/>
              </a:ln>
            </p:spPr>
          </p:cxnSp>
          <p:cxnSp>
            <p:nvCxnSpPr>
              <p:cNvPr id="594" name="Google Shape;594;g2646951e7b1_0_141"/>
              <p:cNvCxnSpPr/>
              <p:nvPr/>
            </p:nvCxnSpPr>
            <p:spPr>
              <a:xfrm rot="5400000">
                <a:off x="6579390" y="2186089"/>
                <a:ext cx="1825800" cy="1500"/>
              </a:xfrm>
              <a:prstGeom prst="straightConnector1">
                <a:avLst/>
              </a:prstGeom>
              <a:solidFill>
                <a:srgbClr val="00CC99"/>
              </a:solidFill>
              <a:ln w="9525" cap="flat" cmpd="sng">
                <a:solidFill>
                  <a:srgbClr val="000000"/>
                </a:solidFill>
                <a:prstDash val="solid"/>
                <a:round/>
                <a:headEnd type="none" w="sm" len="sm"/>
                <a:tailEnd type="none" w="sm" len="sm"/>
              </a:ln>
            </p:spPr>
          </p:cxnSp>
        </p:grpSp>
      </p:grpSp>
      <p:sp>
        <p:nvSpPr>
          <p:cNvPr id="595" name="Google Shape;595;g2646951e7b1_0_141"/>
          <p:cNvSpPr txBox="1"/>
          <p:nvPr/>
        </p:nvSpPr>
        <p:spPr>
          <a:xfrm>
            <a:off x="482550" y="4013200"/>
            <a:ext cx="11565900" cy="19050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Proxima Nova"/>
                <a:ea typeface="Proxima Nova"/>
                <a:cs typeface="Proxima Nova"/>
                <a:sym typeface="Proxima Nova"/>
              </a:rPr>
              <a:t>How can we use this to find the most likely parameters (m,b) for the most prominent line in the image space?</a:t>
            </a:r>
            <a:endParaRPr sz="2200" b="0" i="0" u="none" strike="noStrike" cap="none">
              <a:solidFill>
                <a:srgbClr val="000000"/>
              </a:solidFill>
              <a:latin typeface="Proxima Nova"/>
              <a:ea typeface="Proxima Nova"/>
              <a:cs typeface="Proxima Nova"/>
              <a:sym typeface="Proxima Nova"/>
            </a:endParaRPr>
          </a:p>
          <a:p>
            <a:pPr marL="342900" marR="0" lvl="0" indent="-330200" algn="l" rtl="0">
              <a:lnSpc>
                <a:spcPct val="100000"/>
              </a:lnSpc>
              <a:spcBef>
                <a:spcPts val="480"/>
              </a:spcBef>
              <a:spcAft>
                <a:spcPts val="0"/>
              </a:spcAft>
              <a:buClr>
                <a:srgbClr val="002060"/>
              </a:buClr>
              <a:buSzPts val="2200"/>
              <a:buFont typeface="Proxima Nova"/>
              <a:buChar char="•"/>
            </a:pPr>
            <a:r>
              <a:rPr lang="en-US" sz="2200" b="0" i="0" u="none" strike="noStrike" cap="none">
                <a:solidFill>
                  <a:srgbClr val="002060"/>
                </a:solidFill>
                <a:latin typeface="Proxima Nova"/>
                <a:ea typeface="Proxima Nova"/>
                <a:cs typeface="Proxima Nova"/>
                <a:sym typeface="Proxima Nova"/>
              </a:rPr>
              <a:t>Let each edge point in image space </a:t>
            </a:r>
            <a:r>
              <a:rPr lang="en-US" sz="2200" b="0" i="1" u="none" strike="noStrike" cap="none">
                <a:solidFill>
                  <a:srgbClr val="002060"/>
                </a:solidFill>
                <a:latin typeface="Proxima Nova"/>
                <a:ea typeface="Proxima Nova"/>
                <a:cs typeface="Proxima Nova"/>
                <a:sym typeface="Proxima Nova"/>
              </a:rPr>
              <a:t>vote </a:t>
            </a:r>
            <a:r>
              <a:rPr lang="en-US" sz="2200" b="0" i="0" u="none" strike="noStrike" cap="none">
                <a:solidFill>
                  <a:srgbClr val="002060"/>
                </a:solidFill>
                <a:latin typeface="Proxima Nova"/>
                <a:ea typeface="Proxima Nova"/>
                <a:cs typeface="Proxima Nova"/>
                <a:sym typeface="Proxima Nova"/>
              </a:rPr>
              <a:t>for a set of possible parameters in Hough space</a:t>
            </a:r>
            <a:endParaRPr sz="2200" b="0" i="0" u="none" strike="noStrike" cap="none">
              <a:solidFill>
                <a:srgbClr val="000000"/>
              </a:solidFill>
              <a:latin typeface="Proxima Nova"/>
              <a:ea typeface="Proxima Nova"/>
              <a:cs typeface="Proxima Nova"/>
              <a:sym typeface="Proxima Nova"/>
            </a:endParaRPr>
          </a:p>
          <a:p>
            <a:pPr marL="342900" marR="0" lvl="0" indent="-330200" algn="l" rtl="0">
              <a:lnSpc>
                <a:spcPct val="100000"/>
              </a:lnSpc>
              <a:spcBef>
                <a:spcPts val="480"/>
              </a:spcBef>
              <a:spcAft>
                <a:spcPts val="0"/>
              </a:spcAft>
              <a:buClr>
                <a:srgbClr val="002060"/>
              </a:buClr>
              <a:buSzPts val="2200"/>
              <a:buFont typeface="Proxima Nova"/>
              <a:buChar char="•"/>
            </a:pPr>
            <a:r>
              <a:rPr lang="en-US" sz="2200" b="0" i="0" u="none" strike="noStrike" cap="none">
                <a:solidFill>
                  <a:srgbClr val="002060"/>
                </a:solidFill>
                <a:latin typeface="Proxima Nova"/>
                <a:ea typeface="Proxima Nova"/>
                <a:cs typeface="Proxima Nova"/>
                <a:sym typeface="Proxima Nova"/>
              </a:rPr>
              <a:t>Accumulate votes in discrete set of bins; parameters with the most votes indicate line in image space</a:t>
            </a:r>
            <a:r>
              <a:rPr lang="en-US" sz="2200" b="0" i="0" u="none" strike="noStrike" cap="none">
                <a:solidFill>
                  <a:srgbClr val="000000"/>
                </a:solidFill>
                <a:latin typeface="Proxima Nova"/>
                <a:ea typeface="Proxima Nova"/>
                <a:cs typeface="Proxima Nova"/>
                <a:sym typeface="Proxima Nova"/>
              </a:rPr>
              <a:t>.</a:t>
            </a:r>
            <a:endParaRPr sz="2200" b="0" i="0" u="none" strike="noStrike" cap="none">
              <a:solidFill>
                <a:srgbClr val="000000"/>
              </a:solidFill>
              <a:latin typeface="Proxima Nova"/>
              <a:ea typeface="Proxima Nova"/>
              <a:cs typeface="Proxima Nova"/>
              <a:sym typeface="Proxima Nova"/>
            </a:endParaRPr>
          </a:p>
          <a:p>
            <a:pPr marL="342900" marR="0" lvl="0" indent="-342900" algn="l" rtl="0">
              <a:lnSpc>
                <a:spcPct val="100000"/>
              </a:lnSpc>
              <a:spcBef>
                <a:spcPts val="48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2646951e7b1_0_407"/>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Edge Detection</a:t>
            </a:r>
            <a:endParaRPr/>
          </a:p>
        </p:txBody>
      </p:sp>
      <p:sp>
        <p:nvSpPr>
          <p:cNvPr id="192" name="Google Shape;192;g2646951e7b1_0_407"/>
          <p:cNvSpPr txBox="1"/>
          <p:nvPr/>
        </p:nvSpPr>
        <p:spPr>
          <a:xfrm>
            <a:off x="1629175" y="4923263"/>
            <a:ext cx="9167100" cy="5541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2400"/>
              <a:buFont typeface="Arial"/>
              <a:buNone/>
            </a:pPr>
            <a:r>
              <a:rPr lang="en-US" sz="2400" b="0" i="0" u="none" strike="noStrike" cap="none">
                <a:solidFill>
                  <a:srgbClr val="980000"/>
                </a:solidFill>
                <a:highlight>
                  <a:srgbClr val="FFFF00"/>
                </a:highlight>
                <a:latin typeface="Proxima Nova"/>
                <a:ea typeface="Proxima Nova"/>
                <a:cs typeface="Proxima Nova"/>
                <a:sym typeface="Proxima Nova"/>
              </a:rPr>
              <a:t>Task</a:t>
            </a:r>
            <a:r>
              <a:rPr lang="en-US" sz="2400" b="0" i="0" u="none" strike="noStrike" cap="none">
                <a:solidFill>
                  <a:srgbClr val="980000"/>
                </a:solidFill>
                <a:latin typeface="Proxima Nova"/>
                <a:ea typeface="Proxima Nova"/>
                <a:cs typeface="Proxima Nova"/>
                <a:sym typeface="Proxima Nova"/>
              </a:rPr>
              <a:t> : Convert a 2D image into a set of curves (made of edges)</a:t>
            </a:r>
            <a:endParaRPr sz="2400" b="0" i="0" u="none" strike="noStrike" cap="none">
              <a:solidFill>
                <a:srgbClr val="980000"/>
              </a:solidFill>
              <a:latin typeface="Proxima Nova"/>
              <a:ea typeface="Proxima Nova"/>
              <a:cs typeface="Proxima Nova"/>
              <a:sym typeface="Proxima Nova"/>
            </a:endParaRPr>
          </a:p>
        </p:txBody>
      </p:sp>
      <p:pic>
        <p:nvPicPr>
          <p:cNvPr id="193" name="Google Shape;193;g2646951e7b1_0_407"/>
          <p:cNvPicPr preferRelativeResize="0"/>
          <p:nvPr/>
        </p:nvPicPr>
        <p:blipFill rotWithShape="1">
          <a:blip r:embed="rId3">
            <a:alphaModFix/>
          </a:blip>
          <a:srcRect/>
          <a:stretch/>
        </p:blipFill>
        <p:spPr>
          <a:xfrm>
            <a:off x="1504275" y="1653851"/>
            <a:ext cx="5213985" cy="322553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g2646951e7b1_0_205"/>
          <p:cNvSpPr txBox="1">
            <a:spLocks noGrp="1"/>
          </p:cNvSpPr>
          <p:nvPr>
            <p:ph type="title"/>
          </p:nvPr>
        </p:nvSpPr>
        <p:spPr>
          <a:xfrm>
            <a:off x="838200" y="20725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Hough Transform for Line Fitting</a:t>
            </a:r>
            <a:endParaRPr/>
          </a:p>
        </p:txBody>
      </p:sp>
      <p:sp>
        <p:nvSpPr>
          <p:cNvPr id="602" name="Google Shape;602;g2646951e7b1_0_20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40</a:t>
            </a:fld>
            <a:endParaRPr/>
          </a:p>
        </p:txBody>
      </p:sp>
      <p:sp>
        <p:nvSpPr>
          <p:cNvPr id="603" name="Google Shape;603;g2646951e7b1_0_205"/>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Shree K. Nayar</a:t>
            </a:r>
            <a:endParaRPr sz="1400" b="0" i="0" u="none" strike="noStrike" cap="none">
              <a:solidFill>
                <a:srgbClr val="000000"/>
              </a:solidFill>
              <a:latin typeface="Arial"/>
              <a:ea typeface="Arial"/>
              <a:cs typeface="Arial"/>
              <a:sym typeface="Arial"/>
            </a:endParaRPr>
          </a:p>
        </p:txBody>
      </p:sp>
      <p:cxnSp>
        <p:nvCxnSpPr>
          <p:cNvPr id="604" name="Google Shape;604;g2646951e7b1_0_205"/>
          <p:cNvCxnSpPr/>
          <p:nvPr/>
        </p:nvCxnSpPr>
        <p:spPr>
          <a:xfrm>
            <a:off x="3648" y="1248"/>
            <a:ext cx="900" cy="300"/>
          </a:xfrm>
          <a:prstGeom prst="straightConnector1">
            <a:avLst/>
          </a:prstGeom>
          <a:noFill/>
          <a:ln w="19050" cap="flat" cmpd="sng">
            <a:solidFill>
              <a:srgbClr val="FF0000"/>
            </a:solidFill>
            <a:prstDash val="solid"/>
            <a:round/>
            <a:headEnd type="none" w="sm" len="sm"/>
            <a:tailEnd type="none" w="sm" len="sm"/>
          </a:ln>
        </p:spPr>
      </p:cxnSp>
      <p:pic>
        <p:nvPicPr>
          <p:cNvPr id="605" name="Google Shape;605;g2646951e7b1_0_205"/>
          <p:cNvPicPr preferRelativeResize="0"/>
          <p:nvPr/>
        </p:nvPicPr>
        <p:blipFill rotWithShape="1">
          <a:blip r:embed="rId3">
            <a:alphaModFix/>
          </a:blip>
          <a:srcRect/>
          <a:stretch/>
        </p:blipFill>
        <p:spPr>
          <a:xfrm>
            <a:off x="7636425" y="49375"/>
            <a:ext cx="3222350" cy="6428000"/>
          </a:xfrm>
          <a:prstGeom prst="rect">
            <a:avLst/>
          </a:prstGeom>
          <a:noFill/>
          <a:ln>
            <a:noFill/>
          </a:ln>
        </p:spPr>
      </p:pic>
      <p:pic>
        <p:nvPicPr>
          <p:cNvPr id="606" name="Google Shape;606;g2646951e7b1_0_205"/>
          <p:cNvPicPr preferRelativeResize="0"/>
          <p:nvPr/>
        </p:nvPicPr>
        <p:blipFill rotWithShape="1">
          <a:blip r:embed="rId4">
            <a:alphaModFix/>
          </a:blip>
          <a:srcRect/>
          <a:stretch/>
        </p:blipFill>
        <p:spPr>
          <a:xfrm>
            <a:off x="951675" y="1677525"/>
            <a:ext cx="5659626" cy="4678824"/>
          </a:xfrm>
          <a:prstGeom prst="rect">
            <a:avLst/>
          </a:prstGeom>
          <a:noFill/>
          <a:ln>
            <a:noFill/>
          </a:ln>
        </p:spPr>
      </p:pic>
      <p:sp>
        <p:nvSpPr>
          <p:cNvPr id="607" name="Google Shape;607;g2646951e7b1_0_205"/>
          <p:cNvSpPr txBox="1"/>
          <p:nvPr/>
        </p:nvSpPr>
        <p:spPr>
          <a:xfrm>
            <a:off x="98782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4</a:t>
            </a:r>
            <a:r>
              <a:rPr lang="en-US" sz="800">
                <a:solidFill>
                  <a:srgbClr val="000000"/>
                </a:solidFill>
              </a:rPr>
              <a:t>:</a:t>
            </a:r>
            <a:r>
              <a:rPr lang="en-US" sz="800"/>
              <a:t> Edge and Line Detection</a:t>
            </a:r>
            <a:endParaRPr sz="800">
              <a:solidFill>
                <a:srgbClr val="00000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g2646951e7b1_0_252"/>
          <p:cNvSpPr txBox="1">
            <a:spLocks noGrp="1"/>
          </p:cNvSpPr>
          <p:nvPr>
            <p:ph type="title"/>
          </p:nvPr>
        </p:nvSpPr>
        <p:spPr>
          <a:xfrm>
            <a:off x="838200" y="20725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Hough Transform for Line Fitting</a:t>
            </a:r>
            <a:endParaRPr/>
          </a:p>
        </p:txBody>
      </p:sp>
      <p:sp>
        <p:nvSpPr>
          <p:cNvPr id="614" name="Google Shape;614;g2646951e7b1_0_25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41</a:t>
            </a:fld>
            <a:endParaRPr/>
          </a:p>
        </p:txBody>
      </p:sp>
      <p:sp>
        <p:nvSpPr>
          <p:cNvPr id="615" name="Google Shape;615;g2646951e7b1_0_252"/>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Shree K. Nayar</a:t>
            </a:r>
            <a:endParaRPr sz="1400" b="0" i="0" u="none" strike="noStrike" cap="none">
              <a:solidFill>
                <a:srgbClr val="000000"/>
              </a:solidFill>
              <a:latin typeface="Arial"/>
              <a:ea typeface="Arial"/>
              <a:cs typeface="Arial"/>
              <a:sym typeface="Arial"/>
            </a:endParaRPr>
          </a:p>
        </p:txBody>
      </p:sp>
      <p:cxnSp>
        <p:nvCxnSpPr>
          <p:cNvPr id="616" name="Google Shape;616;g2646951e7b1_0_252"/>
          <p:cNvCxnSpPr/>
          <p:nvPr/>
        </p:nvCxnSpPr>
        <p:spPr>
          <a:xfrm>
            <a:off x="3648" y="1248"/>
            <a:ext cx="900" cy="300"/>
          </a:xfrm>
          <a:prstGeom prst="straightConnector1">
            <a:avLst/>
          </a:prstGeom>
          <a:noFill/>
          <a:ln w="19050" cap="flat" cmpd="sng">
            <a:solidFill>
              <a:srgbClr val="FF0000"/>
            </a:solidFill>
            <a:prstDash val="solid"/>
            <a:round/>
            <a:headEnd type="none" w="sm" len="sm"/>
            <a:tailEnd type="none" w="sm" len="sm"/>
          </a:ln>
        </p:spPr>
      </p:cxnSp>
      <p:pic>
        <p:nvPicPr>
          <p:cNvPr id="617" name="Google Shape;617;g2646951e7b1_0_252"/>
          <p:cNvPicPr preferRelativeResize="0"/>
          <p:nvPr/>
        </p:nvPicPr>
        <p:blipFill rotWithShape="1">
          <a:blip r:embed="rId3">
            <a:alphaModFix/>
          </a:blip>
          <a:srcRect/>
          <a:stretch/>
        </p:blipFill>
        <p:spPr>
          <a:xfrm>
            <a:off x="1208250" y="1380326"/>
            <a:ext cx="9680923" cy="48164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g2646951e7b1_0_263"/>
          <p:cNvSpPr txBox="1">
            <a:spLocks noGrp="1"/>
          </p:cNvSpPr>
          <p:nvPr>
            <p:ph type="title"/>
          </p:nvPr>
        </p:nvSpPr>
        <p:spPr>
          <a:xfrm>
            <a:off x="838200" y="20725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Hough Transform for Line Fitting</a:t>
            </a:r>
            <a:endParaRPr/>
          </a:p>
        </p:txBody>
      </p:sp>
      <p:sp>
        <p:nvSpPr>
          <p:cNvPr id="624" name="Google Shape;624;g2646951e7b1_0_26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42</a:t>
            </a:fld>
            <a:endParaRPr/>
          </a:p>
        </p:txBody>
      </p:sp>
      <p:sp>
        <p:nvSpPr>
          <p:cNvPr id="625" name="Google Shape;625;g2646951e7b1_0_263"/>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Shree K. Nayar</a:t>
            </a:r>
            <a:endParaRPr sz="1400" b="0" i="0" u="none" strike="noStrike" cap="none">
              <a:solidFill>
                <a:srgbClr val="000000"/>
              </a:solidFill>
              <a:latin typeface="Arial"/>
              <a:ea typeface="Arial"/>
              <a:cs typeface="Arial"/>
              <a:sym typeface="Arial"/>
            </a:endParaRPr>
          </a:p>
        </p:txBody>
      </p:sp>
      <p:cxnSp>
        <p:nvCxnSpPr>
          <p:cNvPr id="626" name="Google Shape;626;g2646951e7b1_0_263"/>
          <p:cNvCxnSpPr/>
          <p:nvPr/>
        </p:nvCxnSpPr>
        <p:spPr>
          <a:xfrm>
            <a:off x="3648" y="1248"/>
            <a:ext cx="900" cy="300"/>
          </a:xfrm>
          <a:prstGeom prst="straightConnector1">
            <a:avLst/>
          </a:prstGeom>
          <a:noFill/>
          <a:ln w="19050" cap="flat" cmpd="sng">
            <a:solidFill>
              <a:srgbClr val="FF0000"/>
            </a:solidFill>
            <a:prstDash val="solid"/>
            <a:round/>
            <a:headEnd type="none" w="sm" len="sm"/>
            <a:tailEnd type="none" w="sm" len="sm"/>
          </a:ln>
        </p:spPr>
      </p:cxnSp>
      <p:pic>
        <p:nvPicPr>
          <p:cNvPr id="627" name="Google Shape;627;g2646951e7b1_0_263"/>
          <p:cNvPicPr preferRelativeResize="0"/>
          <p:nvPr/>
        </p:nvPicPr>
        <p:blipFill rotWithShape="1">
          <a:blip r:embed="rId3">
            <a:alphaModFix/>
          </a:blip>
          <a:srcRect/>
          <a:stretch/>
        </p:blipFill>
        <p:spPr>
          <a:xfrm>
            <a:off x="1356250" y="1328251"/>
            <a:ext cx="7172441" cy="531814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g2646951e7b1_0_273"/>
          <p:cNvSpPr txBox="1">
            <a:spLocks noGrp="1"/>
          </p:cNvSpPr>
          <p:nvPr>
            <p:ph type="title"/>
          </p:nvPr>
        </p:nvSpPr>
        <p:spPr>
          <a:xfrm>
            <a:off x="838200" y="20725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Polar Representation of Lines</a:t>
            </a:r>
            <a:endParaRPr/>
          </a:p>
        </p:txBody>
      </p:sp>
      <p:sp>
        <p:nvSpPr>
          <p:cNvPr id="634" name="Google Shape;634;g2646951e7b1_0_27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43</a:t>
            </a:fld>
            <a:endParaRPr/>
          </a:p>
        </p:txBody>
      </p:sp>
      <p:sp>
        <p:nvSpPr>
          <p:cNvPr id="635" name="Google Shape;635;g2646951e7b1_0_273"/>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Shree K. Nayar</a:t>
            </a:r>
            <a:endParaRPr sz="1400" b="0" i="0" u="none" strike="noStrike" cap="none">
              <a:solidFill>
                <a:srgbClr val="000000"/>
              </a:solidFill>
              <a:latin typeface="Arial"/>
              <a:ea typeface="Arial"/>
              <a:cs typeface="Arial"/>
              <a:sym typeface="Arial"/>
            </a:endParaRPr>
          </a:p>
        </p:txBody>
      </p:sp>
      <p:cxnSp>
        <p:nvCxnSpPr>
          <p:cNvPr id="636" name="Google Shape;636;g2646951e7b1_0_273"/>
          <p:cNvCxnSpPr/>
          <p:nvPr/>
        </p:nvCxnSpPr>
        <p:spPr>
          <a:xfrm>
            <a:off x="3648" y="1248"/>
            <a:ext cx="900" cy="300"/>
          </a:xfrm>
          <a:prstGeom prst="straightConnector1">
            <a:avLst/>
          </a:prstGeom>
          <a:noFill/>
          <a:ln w="19050" cap="flat" cmpd="sng">
            <a:solidFill>
              <a:srgbClr val="FF0000"/>
            </a:solidFill>
            <a:prstDash val="solid"/>
            <a:round/>
            <a:headEnd type="none" w="sm" len="sm"/>
            <a:tailEnd type="none" w="sm" len="sm"/>
          </a:ln>
        </p:spPr>
      </p:cxnSp>
      <p:grpSp>
        <p:nvGrpSpPr>
          <p:cNvPr id="637" name="Google Shape;637;g2646951e7b1_0_273"/>
          <p:cNvGrpSpPr/>
          <p:nvPr/>
        </p:nvGrpSpPr>
        <p:grpSpPr>
          <a:xfrm>
            <a:off x="373005" y="2041506"/>
            <a:ext cx="4267200" cy="3886200"/>
            <a:chOff x="519057" y="1128681"/>
            <a:chExt cx="4267200" cy="3886200"/>
          </a:xfrm>
        </p:grpSpPr>
        <p:cxnSp>
          <p:nvCxnSpPr>
            <p:cNvPr id="638" name="Google Shape;638;g2646951e7b1_0_273"/>
            <p:cNvCxnSpPr/>
            <p:nvPr/>
          </p:nvCxnSpPr>
          <p:spPr>
            <a:xfrm>
              <a:off x="1509657" y="1966881"/>
              <a:ext cx="0" cy="3048000"/>
            </a:xfrm>
            <a:prstGeom prst="straightConnector1">
              <a:avLst/>
            </a:prstGeom>
            <a:noFill/>
            <a:ln w="9525" cap="flat" cmpd="sng">
              <a:solidFill>
                <a:srgbClr val="000000"/>
              </a:solidFill>
              <a:prstDash val="solid"/>
              <a:round/>
              <a:headEnd type="none" w="sm" len="sm"/>
              <a:tailEnd type="triangle" w="med" len="med"/>
            </a:ln>
          </p:spPr>
        </p:cxnSp>
        <p:cxnSp>
          <p:nvCxnSpPr>
            <p:cNvPr id="639" name="Google Shape;639;g2646951e7b1_0_273"/>
            <p:cNvCxnSpPr/>
            <p:nvPr/>
          </p:nvCxnSpPr>
          <p:spPr>
            <a:xfrm>
              <a:off x="1509657" y="1966881"/>
              <a:ext cx="3276600" cy="0"/>
            </a:xfrm>
            <a:prstGeom prst="straightConnector1">
              <a:avLst/>
            </a:prstGeom>
            <a:noFill/>
            <a:ln w="9525" cap="flat" cmpd="sng">
              <a:solidFill>
                <a:srgbClr val="000000"/>
              </a:solidFill>
              <a:prstDash val="solid"/>
              <a:round/>
              <a:headEnd type="none" w="sm" len="sm"/>
              <a:tailEnd type="triangle" w="med" len="med"/>
            </a:ln>
          </p:spPr>
        </p:cxnSp>
        <p:cxnSp>
          <p:nvCxnSpPr>
            <p:cNvPr id="640" name="Google Shape;640;g2646951e7b1_0_273"/>
            <p:cNvCxnSpPr/>
            <p:nvPr/>
          </p:nvCxnSpPr>
          <p:spPr>
            <a:xfrm rot="10800000" flipH="1">
              <a:off x="519057" y="1128681"/>
              <a:ext cx="4038600" cy="3505200"/>
            </a:xfrm>
            <a:prstGeom prst="straightConnector1">
              <a:avLst/>
            </a:prstGeom>
            <a:noFill/>
            <a:ln w="9525" cap="flat" cmpd="sng">
              <a:solidFill>
                <a:srgbClr val="000000"/>
              </a:solidFill>
              <a:prstDash val="solid"/>
              <a:round/>
              <a:headEnd type="none" w="sm" len="sm"/>
              <a:tailEnd type="none" w="sm" len="sm"/>
            </a:ln>
          </p:spPr>
        </p:cxnSp>
        <p:cxnSp>
          <p:nvCxnSpPr>
            <p:cNvPr id="641" name="Google Shape;641;g2646951e7b1_0_273"/>
            <p:cNvCxnSpPr/>
            <p:nvPr/>
          </p:nvCxnSpPr>
          <p:spPr>
            <a:xfrm>
              <a:off x="1509657" y="1966881"/>
              <a:ext cx="914400" cy="1066800"/>
            </a:xfrm>
            <a:prstGeom prst="straightConnector1">
              <a:avLst/>
            </a:prstGeom>
            <a:noFill/>
            <a:ln w="9525" cap="flat" cmpd="sng">
              <a:solidFill>
                <a:srgbClr val="000000"/>
              </a:solidFill>
              <a:prstDash val="solid"/>
              <a:round/>
              <a:headEnd type="none" w="sm" len="sm"/>
              <a:tailEnd type="none" w="sm" len="sm"/>
            </a:ln>
          </p:spPr>
        </p:cxnSp>
        <p:sp>
          <p:nvSpPr>
            <p:cNvPr id="642" name="Google Shape;642;g2646951e7b1_0_273"/>
            <p:cNvSpPr/>
            <p:nvPr/>
          </p:nvSpPr>
          <p:spPr>
            <a:xfrm rot="-2487449">
              <a:off x="2247886" y="2624027"/>
              <a:ext cx="381081" cy="304770"/>
            </a:xfrm>
            <a:prstGeom prst="rect">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43" name="Google Shape;643;g2646951e7b1_0_273"/>
            <p:cNvSpPr/>
            <p:nvPr/>
          </p:nvSpPr>
          <p:spPr>
            <a:xfrm>
              <a:off x="1890657" y="1966881"/>
              <a:ext cx="228600" cy="381000"/>
            </a:xfrm>
            <a:custGeom>
              <a:avLst/>
              <a:gdLst/>
              <a:ahLst/>
              <a:cxnLst/>
              <a:rect l="l" t="t" r="r" b="b"/>
              <a:pathLst>
                <a:path w="112" h="192" extrusionOk="0">
                  <a:moveTo>
                    <a:pt x="96" y="0"/>
                  </a:moveTo>
                  <a:cubicBezTo>
                    <a:pt x="104" y="56"/>
                    <a:pt x="112" y="112"/>
                    <a:pt x="96" y="144"/>
                  </a:cubicBezTo>
                  <a:cubicBezTo>
                    <a:pt x="80" y="176"/>
                    <a:pt x="40" y="184"/>
                    <a:pt x="0" y="192"/>
                  </a:cubicBezTo>
                </a:path>
              </a:pathLst>
            </a:custGeom>
            <a:noFill/>
            <a:ln w="38100" cap="flat" cmpd="sng">
              <a:solidFill>
                <a:srgbClr val="008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44" name="Google Shape;644;g2646951e7b1_0_273"/>
            <p:cNvSpPr txBox="1"/>
            <p:nvPr/>
          </p:nvSpPr>
          <p:spPr>
            <a:xfrm>
              <a:off x="976257" y="1738281"/>
              <a:ext cx="11430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[0,0]</a:t>
              </a:r>
              <a:endParaRPr sz="1400" b="0" i="0" u="none" strike="noStrike" cap="none">
                <a:solidFill>
                  <a:srgbClr val="000000"/>
                </a:solidFill>
                <a:latin typeface="Arial"/>
                <a:ea typeface="Arial"/>
                <a:cs typeface="Arial"/>
                <a:sym typeface="Arial"/>
              </a:endParaRPr>
            </a:p>
          </p:txBody>
        </p:sp>
        <p:cxnSp>
          <p:nvCxnSpPr>
            <p:cNvPr id="645" name="Google Shape;645;g2646951e7b1_0_273"/>
            <p:cNvCxnSpPr/>
            <p:nvPr/>
          </p:nvCxnSpPr>
          <p:spPr>
            <a:xfrm rot="-5400000" flipH="1">
              <a:off x="1433457" y="2043081"/>
              <a:ext cx="1066800" cy="914400"/>
            </a:xfrm>
            <a:prstGeom prst="straightConnector1">
              <a:avLst/>
            </a:prstGeom>
            <a:noFill/>
            <a:ln w="38100" cap="flat" cmpd="sng">
              <a:solidFill>
                <a:srgbClr val="008000"/>
              </a:solidFill>
              <a:prstDash val="solid"/>
              <a:round/>
              <a:headEnd type="none" w="sm" len="sm"/>
              <a:tailEnd type="none" w="sm" len="sm"/>
            </a:ln>
          </p:spPr>
        </p:cxnSp>
        <p:pic>
          <p:nvPicPr>
            <p:cNvPr id="646" name="Google Shape;646;g2646951e7b1_0_273"/>
            <p:cNvPicPr preferRelativeResize="0"/>
            <p:nvPr/>
          </p:nvPicPr>
          <p:blipFill rotWithShape="1">
            <a:blip r:embed="rId3">
              <a:alphaModFix/>
            </a:blip>
            <a:srcRect/>
            <a:stretch/>
          </p:blipFill>
          <p:spPr>
            <a:xfrm>
              <a:off x="1655683" y="2528847"/>
              <a:ext cx="347663" cy="430213"/>
            </a:xfrm>
            <a:prstGeom prst="rect">
              <a:avLst/>
            </a:prstGeom>
            <a:noFill/>
            <a:ln>
              <a:noFill/>
            </a:ln>
          </p:spPr>
        </p:pic>
        <p:pic>
          <p:nvPicPr>
            <p:cNvPr id="647" name="Google Shape;647;g2646951e7b1_0_273"/>
            <p:cNvPicPr preferRelativeResize="0"/>
            <p:nvPr/>
          </p:nvPicPr>
          <p:blipFill rotWithShape="1">
            <a:blip r:embed="rId4">
              <a:alphaModFix/>
            </a:blip>
            <a:srcRect/>
            <a:stretch/>
          </p:blipFill>
          <p:spPr>
            <a:xfrm>
              <a:off x="1765053" y="1944639"/>
              <a:ext cx="311318" cy="423861"/>
            </a:xfrm>
            <a:prstGeom prst="rect">
              <a:avLst/>
            </a:prstGeom>
            <a:noFill/>
            <a:ln>
              <a:noFill/>
            </a:ln>
          </p:spPr>
        </p:pic>
        <p:pic>
          <p:nvPicPr>
            <p:cNvPr id="648" name="Google Shape;648;g2646951e7b1_0_273"/>
            <p:cNvPicPr preferRelativeResize="0"/>
            <p:nvPr/>
          </p:nvPicPr>
          <p:blipFill rotWithShape="1">
            <a:blip r:embed="rId5">
              <a:alphaModFix/>
            </a:blip>
            <a:srcRect/>
            <a:stretch/>
          </p:blipFill>
          <p:spPr>
            <a:xfrm>
              <a:off x="2514528" y="1553522"/>
              <a:ext cx="365131" cy="391116"/>
            </a:xfrm>
            <a:prstGeom prst="rect">
              <a:avLst/>
            </a:prstGeom>
            <a:noFill/>
            <a:ln>
              <a:noFill/>
            </a:ln>
          </p:spPr>
        </p:pic>
        <p:pic>
          <p:nvPicPr>
            <p:cNvPr id="649" name="Google Shape;649;g2646951e7b1_0_273"/>
            <p:cNvPicPr preferRelativeResize="0"/>
            <p:nvPr/>
          </p:nvPicPr>
          <p:blipFill rotWithShape="1">
            <a:blip r:embed="rId6">
              <a:alphaModFix/>
            </a:blip>
            <a:srcRect/>
            <a:stretch/>
          </p:blipFill>
          <p:spPr>
            <a:xfrm>
              <a:off x="1054008" y="2784438"/>
              <a:ext cx="352366" cy="404817"/>
            </a:xfrm>
            <a:prstGeom prst="rect">
              <a:avLst/>
            </a:prstGeom>
            <a:noFill/>
            <a:ln>
              <a:noFill/>
            </a:ln>
          </p:spPr>
        </p:pic>
      </p:grpSp>
      <p:sp>
        <p:nvSpPr>
          <p:cNvPr id="650" name="Google Shape;650;g2646951e7b1_0_273"/>
          <p:cNvSpPr txBox="1"/>
          <p:nvPr/>
        </p:nvSpPr>
        <p:spPr>
          <a:xfrm>
            <a:off x="1752600" y="2077365"/>
            <a:ext cx="17613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1" u="none" strike="noStrike" cap="none">
                <a:solidFill>
                  <a:srgbClr val="000000"/>
                </a:solidFill>
                <a:latin typeface="Arial"/>
                <a:ea typeface="Arial"/>
                <a:cs typeface="Arial"/>
                <a:sym typeface="Arial"/>
              </a:rPr>
              <a:t>Image columns</a:t>
            </a:r>
            <a:endParaRPr sz="1400" b="0" i="0" u="none" strike="noStrike" cap="none">
              <a:solidFill>
                <a:srgbClr val="000000"/>
              </a:solidFill>
              <a:latin typeface="Arial"/>
              <a:ea typeface="Arial"/>
              <a:cs typeface="Arial"/>
              <a:sym typeface="Arial"/>
            </a:endParaRPr>
          </a:p>
        </p:txBody>
      </p:sp>
      <p:sp>
        <p:nvSpPr>
          <p:cNvPr id="651" name="Google Shape;651;g2646951e7b1_0_273"/>
          <p:cNvSpPr txBox="1"/>
          <p:nvPr/>
        </p:nvSpPr>
        <p:spPr>
          <a:xfrm rot="-5400000">
            <a:off x="-559349" y="3795750"/>
            <a:ext cx="179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1" u="none" strike="noStrike" cap="none">
                <a:solidFill>
                  <a:srgbClr val="000000"/>
                </a:solidFill>
                <a:latin typeface="Arial"/>
                <a:ea typeface="Arial"/>
                <a:cs typeface="Arial"/>
                <a:sym typeface="Arial"/>
              </a:rPr>
              <a:t>Image rows</a:t>
            </a:r>
            <a:endParaRPr sz="1400" b="0" i="0" u="none" strike="noStrike" cap="none">
              <a:solidFill>
                <a:srgbClr val="000000"/>
              </a:solidFill>
              <a:latin typeface="Arial"/>
              <a:ea typeface="Arial"/>
              <a:cs typeface="Arial"/>
              <a:sym typeface="Arial"/>
            </a:endParaRPr>
          </a:p>
        </p:txBody>
      </p:sp>
      <p:sp>
        <p:nvSpPr>
          <p:cNvPr id="652" name="Google Shape;652;g2646951e7b1_0_273"/>
          <p:cNvSpPr txBox="1"/>
          <p:nvPr/>
        </p:nvSpPr>
        <p:spPr>
          <a:xfrm>
            <a:off x="5046669" y="2589201"/>
            <a:ext cx="3733800" cy="198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1" u="none" strike="noStrike" cap="none">
                <a:solidFill>
                  <a:srgbClr val="000000"/>
                </a:solidFill>
                <a:latin typeface="Arial"/>
                <a:ea typeface="Arial"/>
                <a:cs typeface="Arial"/>
                <a:sym typeface="Arial"/>
              </a:rPr>
              <a:t>    </a:t>
            </a:r>
            <a:r>
              <a:rPr lang="en-US" sz="2200" b="0" i="0" u="none" strike="noStrike" cap="none">
                <a:solidFill>
                  <a:srgbClr val="000000"/>
                </a:solidFill>
                <a:latin typeface="Arial"/>
                <a:ea typeface="Arial"/>
                <a:cs typeface="Arial"/>
                <a:sym typeface="Arial"/>
              </a:rPr>
              <a:t>: perpendicular distance from line to origin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100"/>
              </a:spcBef>
              <a:spcAft>
                <a:spcPts val="0"/>
              </a:spcAft>
              <a:buClr>
                <a:srgbClr val="000000"/>
              </a:buClr>
              <a:buSzPts val="2200"/>
              <a:buFont typeface="Arial"/>
              <a:buNone/>
            </a:pPr>
            <a:r>
              <a:rPr lang="en-US" sz="2200" b="1" i="0" u="none" strike="noStrike" cap="none">
                <a:solidFill>
                  <a:srgbClr val="000000"/>
                </a:solidFill>
                <a:latin typeface="Arial"/>
                <a:ea typeface="Arial"/>
                <a:cs typeface="Arial"/>
                <a:sym typeface="Arial"/>
              </a:rPr>
              <a:t>   </a:t>
            </a:r>
            <a:r>
              <a:rPr lang="en-US" sz="2200" b="0" i="0" u="none" strike="noStrike" cap="none">
                <a:solidFill>
                  <a:srgbClr val="000000"/>
                </a:solidFill>
                <a:latin typeface="Arial"/>
                <a:ea typeface="Arial"/>
                <a:cs typeface="Arial"/>
                <a:sym typeface="Arial"/>
              </a:rPr>
              <a:t>: angle the perpendicular makes with the x-axis</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90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653" name="Google Shape;653;g2646951e7b1_0_273"/>
          <p:cNvPicPr preferRelativeResize="0"/>
          <p:nvPr/>
        </p:nvPicPr>
        <p:blipFill rotWithShape="1">
          <a:blip r:embed="rId7">
            <a:alphaModFix/>
          </a:blip>
          <a:srcRect/>
          <a:stretch/>
        </p:blipFill>
        <p:spPr>
          <a:xfrm>
            <a:off x="4802199" y="4586319"/>
            <a:ext cx="3833864" cy="6212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g2646951e7b1_0_299"/>
          <p:cNvSpPr txBox="1">
            <a:spLocks noGrp="1"/>
          </p:cNvSpPr>
          <p:nvPr>
            <p:ph type="title"/>
          </p:nvPr>
        </p:nvSpPr>
        <p:spPr>
          <a:xfrm>
            <a:off x="838200" y="20725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Alternate formulation using Polar Representation of Lines</a:t>
            </a:r>
            <a:endParaRPr/>
          </a:p>
        </p:txBody>
      </p:sp>
      <p:sp>
        <p:nvSpPr>
          <p:cNvPr id="660" name="Google Shape;660;g2646951e7b1_0_29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44</a:t>
            </a:fld>
            <a:endParaRPr/>
          </a:p>
        </p:txBody>
      </p:sp>
      <p:sp>
        <p:nvSpPr>
          <p:cNvPr id="661" name="Google Shape;661;g2646951e7b1_0_299"/>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Shree K. Nayar</a:t>
            </a:r>
            <a:endParaRPr sz="1400" b="0" i="0" u="none" strike="noStrike" cap="none">
              <a:solidFill>
                <a:srgbClr val="000000"/>
              </a:solidFill>
              <a:latin typeface="Arial"/>
              <a:ea typeface="Arial"/>
              <a:cs typeface="Arial"/>
              <a:sym typeface="Arial"/>
            </a:endParaRPr>
          </a:p>
        </p:txBody>
      </p:sp>
      <p:cxnSp>
        <p:nvCxnSpPr>
          <p:cNvPr id="662" name="Google Shape;662;g2646951e7b1_0_299"/>
          <p:cNvCxnSpPr/>
          <p:nvPr/>
        </p:nvCxnSpPr>
        <p:spPr>
          <a:xfrm>
            <a:off x="3648" y="1248"/>
            <a:ext cx="900" cy="300"/>
          </a:xfrm>
          <a:prstGeom prst="straightConnector1">
            <a:avLst/>
          </a:prstGeom>
          <a:noFill/>
          <a:ln w="19050" cap="flat" cmpd="sng">
            <a:solidFill>
              <a:srgbClr val="FF0000"/>
            </a:solidFill>
            <a:prstDash val="solid"/>
            <a:round/>
            <a:headEnd type="none" w="sm" len="sm"/>
            <a:tailEnd type="none" w="sm" len="sm"/>
          </a:ln>
        </p:spPr>
      </p:cxnSp>
      <p:pic>
        <p:nvPicPr>
          <p:cNvPr id="663" name="Google Shape;663;g2646951e7b1_0_299"/>
          <p:cNvPicPr preferRelativeResize="0"/>
          <p:nvPr/>
        </p:nvPicPr>
        <p:blipFill rotWithShape="1">
          <a:blip r:embed="rId3">
            <a:alphaModFix/>
          </a:blip>
          <a:srcRect/>
          <a:stretch/>
        </p:blipFill>
        <p:spPr>
          <a:xfrm>
            <a:off x="76200" y="1387451"/>
            <a:ext cx="8305801" cy="4967105"/>
          </a:xfrm>
          <a:prstGeom prst="rect">
            <a:avLst/>
          </a:prstGeom>
          <a:noFill/>
          <a:ln>
            <a:noFill/>
          </a:ln>
        </p:spPr>
      </p:pic>
      <p:sp>
        <p:nvSpPr>
          <p:cNvPr id="664" name="Google Shape;664;g2646951e7b1_0_299"/>
          <p:cNvSpPr txBox="1"/>
          <p:nvPr/>
        </p:nvSpPr>
        <p:spPr>
          <a:xfrm>
            <a:off x="8381994" y="2974051"/>
            <a:ext cx="3733800" cy="198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000000"/>
                </a:solidFill>
                <a:latin typeface="Proxima Nova"/>
                <a:ea typeface="Proxima Nova"/>
                <a:cs typeface="Proxima Nova"/>
                <a:sym typeface="Proxima Nova"/>
              </a:rPr>
              <a:t> ⲣ   </a:t>
            </a:r>
            <a:r>
              <a:rPr lang="en-US" sz="2200" b="0" i="0" u="none" strike="noStrike" cap="none">
                <a:solidFill>
                  <a:srgbClr val="000000"/>
                </a:solidFill>
                <a:latin typeface="Proxima Nova"/>
                <a:ea typeface="Proxima Nova"/>
                <a:cs typeface="Proxima Nova"/>
                <a:sym typeface="Proxima Nova"/>
              </a:rPr>
              <a:t>: perpendicular distance from line to origin</a:t>
            </a: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1100"/>
              </a:spcBef>
              <a:spcAft>
                <a:spcPts val="0"/>
              </a:spcAft>
              <a:buClr>
                <a:srgbClr val="000000"/>
              </a:buClr>
              <a:buSzPts val="2200"/>
              <a:buFont typeface="Arial"/>
              <a:buNone/>
            </a:pPr>
            <a:r>
              <a:rPr lang="en-US" sz="2200" b="0" i="0" u="none" strike="noStrike" cap="none">
                <a:solidFill>
                  <a:srgbClr val="000000"/>
                </a:solidFill>
                <a:latin typeface="Proxima Nova"/>
                <a:ea typeface="Proxima Nova"/>
                <a:cs typeface="Proxima Nova"/>
                <a:sym typeface="Proxima Nova"/>
              </a:rPr>
              <a:t>  Θ : angle the perpendicular makes with the x-axis</a:t>
            </a:r>
            <a:endParaRPr sz="18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90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g2646951e7b1_0_326"/>
          <p:cNvSpPr txBox="1">
            <a:spLocks noGrp="1"/>
          </p:cNvSpPr>
          <p:nvPr>
            <p:ph type="title"/>
          </p:nvPr>
        </p:nvSpPr>
        <p:spPr>
          <a:xfrm>
            <a:off x="838200" y="20725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Alternate formulation using Polar Representation of Lines</a:t>
            </a:r>
            <a:endParaRPr/>
          </a:p>
        </p:txBody>
      </p:sp>
      <p:sp>
        <p:nvSpPr>
          <p:cNvPr id="671" name="Google Shape;671;g2646951e7b1_0_32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45</a:t>
            </a:fld>
            <a:endParaRPr/>
          </a:p>
        </p:txBody>
      </p:sp>
      <p:sp>
        <p:nvSpPr>
          <p:cNvPr id="672" name="Google Shape;672;g2646951e7b1_0_326"/>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Shree K. Nayar</a:t>
            </a:r>
            <a:endParaRPr sz="1400" b="0" i="0" u="none" strike="noStrike" cap="none">
              <a:solidFill>
                <a:srgbClr val="000000"/>
              </a:solidFill>
              <a:latin typeface="Arial"/>
              <a:ea typeface="Arial"/>
              <a:cs typeface="Arial"/>
              <a:sym typeface="Arial"/>
            </a:endParaRPr>
          </a:p>
        </p:txBody>
      </p:sp>
      <p:cxnSp>
        <p:nvCxnSpPr>
          <p:cNvPr id="673" name="Google Shape;673;g2646951e7b1_0_326"/>
          <p:cNvCxnSpPr/>
          <p:nvPr/>
        </p:nvCxnSpPr>
        <p:spPr>
          <a:xfrm>
            <a:off x="3648" y="1248"/>
            <a:ext cx="900" cy="300"/>
          </a:xfrm>
          <a:prstGeom prst="straightConnector1">
            <a:avLst/>
          </a:prstGeom>
          <a:noFill/>
          <a:ln w="19050" cap="flat" cmpd="sng">
            <a:solidFill>
              <a:srgbClr val="FF0000"/>
            </a:solidFill>
            <a:prstDash val="solid"/>
            <a:round/>
            <a:headEnd type="none" w="sm" len="sm"/>
            <a:tailEnd type="none" w="sm" len="sm"/>
          </a:ln>
        </p:spPr>
      </p:cxnSp>
      <p:pic>
        <p:nvPicPr>
          <p:cNvPr id="674" name="Google Shape;674;g2646951e7b1_0_326"/>
          <p:cNvPicPr preferRelativeResize="0"/>
          <p:nvPr/>
        </p:nvPicPr>
        <p:blipFill rotWithShape="1">
          <a:blip r:embed="rId3">
            <a:alphaModFix/>
          </a:blip>
          <a:srcRect/>
          <a:stretch/>
        </p:blipFill>
        <p:spPr>
          <a:xfrm>
            <a:off x="152400" y="1634126"/>
            <a:ext cx="11887200" cy="399143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g2646951e7b1_0_337"/>
          <p:cNvSpPr txBox="1">
            <a:spLocks noGrp="1"/>
          </p:cNvSpPr>
          <p:nvPr>
            <p:ph type="title"/>
          </p:nvPr>
        </p:nvSpPr>
        <p:spPr>
          <a:xfrm>
            <a:off x="838200" y="20725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Examples - Hough Transform</a:t>
            </a:r>
            <a:endParaRPr/>
          </a:p>
        </p:txBody>
      </p:sp>
      <p:sp>
        <p:nvSpPr>
          <p:cNvPr id="681" name="Google Shape;681;g2646951e7b1_0_33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46</a:t>
            </a:fld>
            <a:endParaRPr/>
          </a:p>
        </p:txBody>
      </p:sp>
      <p:sp>
        <p:nvSpPr>
          <p:cNvPr id="682" name="Google Shape;682;g2646951e7b1_0_337"/>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Kristen Grauman</a:t>
            </a:r>
            <a:endParaRPr sz="1400" b="0" i="0" u="none" strike="noStrike" cap="none">
              <a:solidFill>
                <a:srgbClr val="000000"/>
              </a:solidFill>
              <a:latin typeface="Arial"/>
              <a:ea typeface="Arial"/>
              <a:cs typeface="Arial"/>
              <a:sym typeface="Arial"/>
            </a:endParaRPr>
          </a:p>
        </p:txBody>
      </p:sp>
      <p:cxnSp>
        <p:nvCxnSpPr>
          <p:cNvPr id="683" name="Google Shape;683;g2646951e7b1_0_337"/>
          <p:cNvCxnSpPr/>
          <p:nvPr/>
        </p:nvCxnSpPr>
        <p:spPr>
          <a:xfrm>
            <a:off x="3648" y="1248"/>
            <a:ext cx="900" cy="300"/>
          </a:xfrm>
          <a:prstGeom prst="straightConnector1">
            <a:avLst/>
          </a:prstGeom>
          <a:noFill/>
          <a:ln w="19050" cap="flat" cmpd="sng">
            <a:solidFill>
              <a:srgbClr val="FF0000"/>
            </a:solidFill>
            <a:prstDash val="solid"/>
            <a:round/>
            <a:headEnd type="none" w="sm" len="sm"/>
            <a:tailEnd type="none" w="sm" len="sm"/>
          </a:ln>
        </p:spPr>
      </p:cxnSp>
      <p:pic>
        <p:nvPicPr>
          <p:cNvPr id="684" name="Google Shape;684;g2646951e7b1_0_337" descr="football_paramspace.jpg"/>
          <p:cNvPicPr preferRelativeResize="0"/>
          <p:nvPr/>
        </p:nvPicPr>
        <p:blipFill rotWithShape="1">
          <a:blip r:embed="rId3">
            <a:alphaModFix/>
          </a:blip>
          <a:srcRect l="12779" t="6899" r="8236" b="10159"/>
          <a:stretch/>
        </p:blipFill>
        <p:spPr>
          <a:xfrm>
            <a:off x="727014" y="4043612"/>
            <a:ext cx="4060816" cy="2700124"/>
          </a:xfrm>
          <a:prstGeom prst="rect">
            <a:avLst/>
          </a:prstGeom>
          <a:noFill/>
          <a:ln>
            <a:noFill/>
          </a:ln>
        </p:spPr>
      </p:pic>
      <p:pic>
        <p:nvPicPr>
          <p:cNvPr id="685" name="Google Shape;685;g2646951e7b1_0_337" descr="football.jpg"/>
          <p:cNvPicPr preferRelativeResize="0"/>
          <p:nvPr/>
        </p:nvPicPr>
        <p:blipFill rotWithShape="1">
          <a:blip r:embed="rId4">
            <a:alphaModFix/>
          </a:blip>
          <a:srcRect/>
          <a:stretch/>
        </p:blipFill>
        <p:spPr>
          <a:xfrm>
            <a:off x="646125" y="1086387"/>
            <a:ext cx="4572000" cy="2545237"/>
          </a:xfrm>
          <a:prstGeom prst="rect">
            <a:avLst/>
          </a:prstGeom>
          <a:noFill/>
          <a:ln>
            <a:noFill/>
          </a:ln>
        </p:spPr>
      </p:pic>
      <p:pic>
        <p:nvPicPr>
          <p:cNvPr id="686" name="Google Shape;686;g2646951e7b1_0_337" descr="football_edges.jpg"/>
          <p:cNvPicPr preferRelativeResize="0"/>
          <p:nvPr/>
        </p:nvPicPr>
        <p:blipFill rotWithShape="1">
          <a:blip r:embed="rId5">
            <a:alphaModFix/>
          </a:blip>
          <a:srcRect l="11853" t="4404" r="11121" b="11688"/>
          <a:stretch/>
        </p:blipFill>
        <p:spPr>
          <a:xfrm>
            <a:off x="5218113" y="968313"/>
            <a:ext cx="4746690" cy="2781357"/>
          </a:xfrm>
          <a:prstGeom prst="rect">
            <a:avLst/>
          </a:prstGeom>
          <a:noFill/>
          <a:ln>
            <a:noFill/>
          </a:ln>
        </p:spPr>
      </p:pic>
      <p:pic>
        <p:nvPicPr>
          <p:cNvPr id="687" name="Google Shape;687;g2646951e7b1_0_337" descr="football_lines.jpg"/>
          <p:cNvPicPr preferRelativeResize="0"/>
          <p:nvPr/>
        </p:nvPicPr>
        <p:blipFill rotWithShape="1">
          <a:blip r:embed="rId6">
            <a:alphaModFix/>
          </a:blip>
          <a:srcRect l="9163" t="19235" r="9890" b="26625"/>
          <a:stretch/>
        </p:blipFill>
        <p:spPr>
          <a:xfrm>
            <a:off x="4882263" y="4043611"/>
            <a:ext cx="4871338" cy="266544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47</a:t>
            </a:fld>
            <a:endParaRPr/>
          </a:p>
        </p:txBody>
      </p:sp>
      <p:sp>
        <p:nvSpPr>
          <p:cNvPr id="693" name="Google Shape;693;p67"/>
          <p:cNvSpPr txBox="1">
            <a:spLocks noGrp="1"/>
          </p:cNvSpPr>
          <p:nvPr>
            <p:ph type="body" idx="1"/>
          </p:nvPr>
        </p:nvSpPr>
        <p:spPr>
          <a:xfrm>
            <a:off x="282100" y="1186775"/>
            <a:ext cx="11695200" cy="1275600"/>
          </a:xfrm>
          <a:prstGeom prst="rect">
            <a:avLst/>
          </a:prstGeom>
          <a:noFill/>
          <a:ln>
            <a:noFill/>
          </a:ln>
        </p:spPr>
        <p:txBody>
          <a:bodyPr spcFirstLastPara="1" wrap="square" lIns="91425" tIns="45700" rIns="91425" bIns="45700" anchor="t" anchorCtr="0">
            <a:normAutofit/>
          </a:bodyPr>
          <a:lstStyle/>
          <a:p>
            <a:pPr marL="457200" lvl="0" indent="-379730" algn="l" rtl="0">
              <a:lnSpc>
                <a:spcPct val="100000"/>
              </a:lnSpc>
              <a:spcBef>
                <a:spcPts val="1000"/>
              </a:spcBef>
              <a:spcAft>
                <a:spcPts val="0"/>
              </a:spcAft>
              <a:buClr>
                <a:srgbClr val="666666"/>
              </a:buClr>
              <a:buSzPct val="100000"/>
              <a:buFont typeface="Arial"/>
              <a:buChar char="•"/>
            </a:pPr>
            <a:r>
              <a:rPr lang="en-US">
                <a:solidFill>
                  <a:srgbClr val="666666"/>
                </a:solidFill>
              </a:rPr>
              <a:t>Readings: </a:t>
            </a:r>
            <a:endParaRPr>
              <a:solidFill>
                <a:srgbClr val="666666"/>
              </a:solidFill>
            </a:endParaRPr>
          </a:p>
          <a:p>
            <a:pPr marL="1371600" lvl="0" indent="-346800" algn="l" rtl="0">
              <a:lnSpc>
                <a:spcPct val="90000"/>
              </a:lnSpc>
              <a:spcBef>
                <a:spcPts val="0"/>
              </a:spcBef>
              <a:spcAft>
                <a:spcPts val="0"/>
              </a:spcAft>
              <a:buClr>
                <a:srgbClr val="666666"/>
              </a:buClr>
              <a:buSzPct val="100000"/>
              <a:buAutoNum type="arabicParenBoth"/>
            </a:pPr>
            <a:r>
              <a:rPr lang="en-US" sz="2188">
                <a:solidFill>
                  <a:srgbClr val="666666"/>
                </a:solidFill>
              </a:rPr>
              <a:t>Hough Transform - Page 737 - 742 - Digital Image Processing, 4th Ed, Rafael C. Gonzalez &amp; Richard E. Woods</a:t>
            </a:r>
            <a:endParaRPr sz="2188">
              <a:solidFill>
                <a:srgbClr val="666666"/>
              </a:solidFill>
            </a:endParaRPr>
          </a:p>
          <a:p>
            <a:pPr marL="50800" lvl="0" indent="0" algn="l" rtl="0">
              <a:lnSpc>
                <a:spcPct val="100000"/>
              </a:lnSpc>
              <a:spcBef>
                <a:spcPts val="1000"/>
              </a:spcBef>
              <a:spcAft>
                <a:spcPts val="0"/>
              </a:spcAft>
              <a:buSzPct val="100000"/>
              <a:buNone/>
            </a:pPr>
            <a:endParaRPr/>
          </a:p>
        </p:txBody>
      </p:sp>
      <p:sp>
        <p:nvSpPr>
          <p:cNvPr id="694" name="Google Shape;694;p67"/>
          <p:cNvSpPr txBox="1">
            <a:spLocks noGrp="1"/>
          </p:cNvSpPr>
          <p:nvPr>
            <p:ph type="body" idx="1"/>
          </p:nvPr>
        </p:nvSpPr>
        <p:spPr>
          <a:xfrm>
            <a:off x="282100" y="2624375"/>
            <a:ext cx="11695200" cy="1566000"/>
          </a:xfrm>
          <a:prstGeom prst="rect">
            <a:avLst/>
          </a:prstGeom>
          <a:noFill/>
          <a:ln>
            <a:noFill/>
          </a:ln>
        </p:spPr>
        <p:txBody>
          <a:bodyPr spcFirstLastPara="1" wrap="square" lIns="91425" tIns="45700" rIns="91425" bIns="45700" anchor="t" anchorCtr="0">
            <a:normAutofit/>
          </a:bodyPr>
          <a:lstStyle/>
          <a:p>
            <a:pPr marL="457200" lvl="0" indent="-406400" algn="l" rtl="0">
              <a:lnSpc>
                <a:spcPct val="100000"/>
              </a:lnSpc>
              <a:spcBef>
                <a:spcPts val="1000"/>
              </a:spcBef>
              <a:spcAft>
                <a:spcPts val="0"/>
              </a:spcAft>
              <a:buClr>
                <a:schemeClr val="dk1"/>
              </a:buClr>
              <a:buSzPts val="2800"/>
              <a:buFont typeface="Arial"/>
              <a:buChar char="•"/>
            </a:pPr>
            <a:r>
              <a:rPr lang="en-US"/>
              <a:t>Next Class: </a:t>
            </a:r>
            <a:endParaRPr/>
          </a:p>
          <a:p>
            <a:pPr marL="914400" lvl="1" indent="-228600" algn="l" rtl="0">
              <a:lnSpc>
                <a:spcPct val="90000"/>
              </a:lnSpc>
              <a:spcBef>
                <a:spcPts val="500"/>
              </a:spcBef>
              <a:spcAft>
                <a:spcPts val="0"/>
              </a:spcAft>
              <a:buSzPts val="2000"/>
              <a:buNone/>
            </a:pPr>
            <a:r>
              <a:rPr lang="en-US" sz="1700">
                <a:solidFill>
                  <a:srgbClr val="980000"/>
                </a:solidFill>
              </a:rPr>
              <a:t>Image Sharpening; Linear Filters; </a:t>
            </a:r>
            <a:r>
              <a:rPr lang="en-US" sz="1700">
                <a:solidFill>
                  <a:srgbClr val="980000"/>
                </a:solidFill>
                <a:latin typeface="Cambria"/>
                <a:ea typeface="Cambria"/>
                <a:cs typeface="Cambria"/>
                <a:sym typeface="Cambria"/>
              </a:rPr>
              <a:t>Edge Detection using Canny; Line detection using Hough transforms; </a:t>
            </a:r>
            <a:r>
              <a:rPr lang="en-US" sz="1700">
                <a:solidFill>
                  <a:srgbClr val="980000"/>
                </a:solidFill>
              </a:rPr>
              <a:t>[ if possible]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g24320ba2c05_0_0"/>
          <p:cNvSpPr txBox="1">
            <a:spLocks noGrp="1"/>
          </p:cNvSpPr>
          <p:nvPr>
            <p:ph type="title"/>
          </p:nvPr>
        </p:nvSpPr>
        <p:spPr>
          <a:xfrm>
            <a:off x="4657724" y="2809875"/>
            <a:ext cx="6696000" cy="1909800"/>
          </a:xfrm>
          <a:prstGeom prst="rect">
            <a:avLst/>
          </a:prstGeom>
          <a:noFill/>
          <a:ln>
            <a:noFill/>
          </a:ln>
        </p:spPr>
        <p:txBody>
          <a:bodyPr spcFirstLastPara="1" wrap="square" lIns="91425" tIns="45700" rIns="91425" bIns="45700" anchor="b" anchorCtr="0">
            <a:normAutofit/>
          </a:bodyPr>
          <a:lstStyle/>
          <a:p>
            <a:pPr marL="0" lvl="0" indent="0" algn="r" rtl="0">
              <a:lnSpc>
                <a:spcPct val="90000"/>
              </a:lnSpc>
              <a:spcBef>
                <a:spcPts val="0"/>
              </a:spcBef>
              <a:spcAft>
                <a:spcPts val="0"/>
              </a:spcAft>
              <a:buClr>
                <a:schemeClr val="dk1"/>
              </a:buClr>
              <a:buSzPts val="3600"/>
              <a:buFont typeface="Calibri"/>
              <a:buNone/>
            </a:pPr>
            <a:br>
              <a:rPr lang="en-US" sz="3600"/>
            </a:br>
            <a:r>
              <a:rPr lang="en-US" sz="3600"/>
              <a:t>Thank you</a:t>
            </a:r>
            <a:endParaRPr sz="3600"/>
          </a:p>
        </p:txBody>
      </p:sp>
      <p:sp>
        <p:nvSpPr>
          <p:cNvPr id="700" name="Google Shape;700;g24320ba2c05_0_0"/>
          <p:cNvSpPr txBox="1">
            <a:spLocks noGrp="1"/>
          </p:cNvSpPr>
          <p:nvPr>
            <p:ph type="sldNum" idx="12"/>
          </p:nvPr>
        </p:nvSpPr>
        <p:spPr>
          <a:xfrm>
            <a:off x="9658350" y="6356350"/>
            <a:ext cx="1695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48</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2646951e7b1_0_372"/>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Edge Profiles</a:t>
            </a:r>
            <a:endParaRPr/>
          </a:p>
        </p:txBody>
      </p:sp>
      <p:sp>
        <p:nvSpPr>
          <p:cNvPr id="5" name="TextBox 4">
            <a:extLst>
              <a:ext uri="{FF2B5EF4-FFF2-40B4-BE49-F238E27FC236}">
                <a16:creationId xmlns:a16="http://schemas.microsoft.com/office/drawing/2014/main" id="{006C85D6-D280-DAC1-634F-098B963D83B3}"/>
              </a:ext>
            </a:extLst>
          </p:cNvPr>
          <p:cNvSpPr txBox="1"/>
          <p:nvPr/>
        </p:nvSpPr>
        <p:spPr>
          <a:xfrm>
            <a:off x="493986" y="1143011"/>
            <a:ext cx="6096000" cy="954107"/>
          </a:xfrm>
          <a:prstGeom prst="rect">
            <a:avLst/>
          </a:prstGeom>
          <a:noFill/>
        </p:spPr>
        <p:txBody>
          <a:bodyPr wrap="square">
            <a:spAutoFit/>
          </a:bodyPr>
          <a:lstStyle/>
          <a:p>
            <a:pPr>
              <a:buNone/>
            </a:pPr>
            <a:r>
              <a:rPr lang="en-US" dirty="0"/>
              <a:t>An </a:t>
            </a:r>
            <a:r>
              <a:rPr lang="en-US" b="1" dirty="0"/>
              <a:t>Edge Profile</a:t>
            </a:r>
            <a:r>
              <a:rPr lang="en-US" dirty="0"/>
              <a:t> describes </a:t>
            </a:r>
            <a:r>
              <a:rPr lang="en-US" b="1" dirty="0"/>
              <a:t>how the pixel intensity changes</a:t>
            </a:r>
            <a:r>
              <a:rPr lang="en-US" dirty="0"/>
              <a:t> across an edge in an image.</a:t>
            </a:r>
          </a:p>
          <a:p>
            <a:r>
              <a:rPr lang="en-US" dirty="0"/>
              <a:t>Think of it like a </a:t>
            </a:r>
            <a:r>
              <a:rPr lang="en-US" b="1" dirty="0"/>
              <a:t>graph of brightness</a:t>
            </a:r>
            <a:r>
              <a:rPr lang="en-US" dirty="0"/>
              <a:t> as you move across a line in the image. This helps us understand how </a:t>
            </a:r>
            <a:r>
              <a:rPr lang="en-US" b="1" dirty="0"/>
              <a:t>sharp or gradual</a:t>
            </a:r>
            <a:r>
              <a:rPr lang="en-US" dirty="0"/>
              <a:t> an edge is.</a:t>
            </a:r>
          </a:p>
        </p:txBody>
      </p:sp>
      <p:pic>
        <p:nvPicPr>
          <p:cNvPr id="7" name="Picture 6">
            <a:extLst>
              <a:ext uri="{FF2B5EF4-FFF2-40B4-BE49-F238E27FC236}">
                <a16:creationId xmlns:a16="http://schemas.microsoft.com/office/drawing/2014/main" id="{85DDEEDD-75D9-6F52-43B2-8915504D076A}"/>
              </a:ext>
            </a:extLst>
          </p:cNvPr>
          <p:cNvPicPr>
            <a:picLocks noChangeAspect="1"/>
          </p:cNvPicPr>
          <p:nvPr/>
        </p:nvPicPr>
        <p:blipFill>
          <a:blip r:embed="rId3"/>
          <a:stretch>
            <a:fillRect/>
          </a:stretch>
        </p:blipFill>
        <p:spPr>
          <a:xfrm>
            <a:off x="724461" y="2244740"/>
            <a:ext cx="8430802" cy="291505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8">
          <a:extLst>
            <a:ext uri="{FF2B5EF4-FFF2-40B4-BE49-F238E27FC236}">
              <a16:creationId xmlns:a16="http://schemas.microsoft.com/office/drawing/2014/main" id="{3A5FEA4D-80B7-4723-9DF5-36771BB07D97}"/>
            </a:ext>
          </a:extLst>
        </p:cNvPr>
        <p:cNvGrpSpPr/>
        <p:nvPr/>
      </p:nvGrpSpPr>
      <p:grpSpPr>
        <a:xfrm>
          <a:off x="0" y="0"/>
          <a:ext cx="0" cy="0"/>
          <a:chOff x="0" y="0"/>
          <a:chExt cx="0" cy="0"/>
        </a:xfrm>
      </p:grpSpPr>
      <p:sp>
        <p:nvSpPr>
          <p:cNvPr id="199" name="Google Shape;199;g2646951e7b1_0_372">
            <a:extLst>
              <a:ext uri="{FF2B5EF4-FFF2-40B4-BE49-F238E27FC236}">
                <a16:creationId xmlns:a16="http://schemas.microsoft.com/office/drawing/2014/main" id="{F9CF0498-CE7B-8375-66B0-37DAD834A2C4}"/>
              </a:ext>
            </a:extLst>
          </p:cNvPr>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Edge Profiles</a:t>
            </a:r>
            <a:endParaRPr/>
          </a:p>
        </p:txBody>
      </p:sp>
      <p:sp>
        <p:nvSpPr>
          <p:cNvPr id="200" name="Google Shape;200;g2646951e7b1_0_372">
            <a:extLst>
              <a:ext uri="{FF2B5EF4-FFF2-40B4-BE49-F238E27FC236}">
                <a16:creationId xmlns:a16="http://schemas.microsoft.com/office/drawing/2014/main" id="{5BA7E41C-9FFF-6343-BE29-C43395B9FB40}"/>
              </a:ext>
            </a:extLst>
          </p:cNvPr>
          <p:cNvSpPr txBox="1"/>
          <p:nvPr/>
        </p:nvSpPr>
        <p:spPr>
          <a:xfrm>
            <a:off x="1629175" y="4923263"/>
            <a:ext cx="9167100" cy="9234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1100"/>
              <a:buFont typeface="Arial"/>
              <a:buNone/>
            </a:pPr>
            <a:r>
              <a:rPr lang="en-US" sz="2400" b="0" i="0" u="none" strike="noStrike" cap="none">
                <a:solidFill>
                  <a:srgbClr val="980000"/>
                </a:solidFill>
                <a:latin typeface="Proxima Nova"/>
                <a:ea typeface="Proxima Nova"/>
                <a:cs typeface="Proxima Nova"/>
                <a:sym typeface="Proxima Nova"/>
              </a:rPr>
              <a:t>Step Edge				Ramp Edge					Roof Edge</a:t>
            </a:r>
            <a:endParaRPr sz="2400" b="0" i="0" u="none" strike="noStrike" cap="none">
              <a:solidFill>
                <a:srgbClr val="980000"/>
              </a:solidFill>
              <a:latin typeface="Proxima Nova"/>
              <a:ea typeface="Proxima Nova"/>
              <a:cs typeface="Proxima Nova"/>
              <a:sym typeface="Proxima Nova"/>
            </a:endParaRPr>
          </a:p>
          <a:p>
            <a:pPr marL="342900" marR="0" lvl="0" indent="-342900" algn="l" rtl="0">
              <a:lnSpc>
                <a:spcPct val="100000"/>
              </a:lnSpc>
              <a:spcBef>
                <a:spcPts val="0"/>
              </a:spcBef>
              <a:spcAft>
                <a:spcPts val="0"/>
              </a:spcAft>
              <a:buClr>
                <a:schemeClr val="dk1"/>
              </a:buClr>
              <a:buSzPts val="2400"/>
              <a:buFont typeface="Arial"/>
              <a:buNone/>
            </a:pPr>
            <a:endParaRPr sz="2400" b="0" i="0" u="none" strike="noStrike" cap="none">
              <a:solidFill>
                <a:srgbClr val="980000"/>
              </a:solidFill>
              <a:latin typeface="Proxima Nova"/>
              <a:ea typeface="Proxima Nova"/>
              <a:cs typeface="Proxima Nova"/>
              <a:sym typeface="Proxima Nova"/>
            </a:endParaRPr>
          </a:p>
        </p:txBody>
      </p:sp>
      <p:pic>
        <p:nvPicPr>
          <p:cNvPr id="201" name="Google Shape;201;g2646951e7b1_0_372">
            <a:extLst>
              <a:ext uri="{FF2B5EF4-FFF2-40B4-BE49-F238E27FC236}">
                <a16:creationId xmlns:a16="http://schemas.microsoft.com/office/drawing/2014/main" id="{C26E31CE-2A81-280B-AB8A-BEB49BDF48C2}"/>
              </a:ext>
            </a:extLst>
          </p:cNvPr>
          <p:cNvPicPr preferRelativeResize="0"/>
          <p:nvPr/>
        </p:nvPicPr>
        <p:blipFill rotWithShape="1">
          <a:blip r:embed="rId3">
            <a:alphaModFix/>
          </a:blip>
          <a:srcRect/>
          <a:stretch/>
        </p:blipFill>
        <p:spPr>
          <a:xfrm>
            <a:off x="1227975" y="2181588"/>
            <a:ext cx="10277475" cy="2590800"/>
          </a:xfrm>
          <a:prstGeom prst="rect">
            <a:avLst/>
          </a:prstGeom>
          <a:noFill/>
          <a:ln>
            <a:noFill/>
          </a:ln>
        </p:spPr>
      </p:pic>
    </p:spTree>
    <p:extLst>
      <p:ext uri="{BB962C8B-B14F-4D97-AF65-F5344CB8AC3E}">
        <p14:creationId xmlns:p14="http://schemas.microsoft.com/office/powerpoint/2010/main" val="3500536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2646951e7b1_0_421"/>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Example</a:t>
            </a:r>
            <a:endParaRPr/>
          </a:p>
        </p:txBody>
      </p:sp>
      <p:sp>
        <p:nvSpPr>
          <p:cNvPr id="208" name="Google Shape;208;g2646951e7b1_0_421"/>
          <p:cNvSpPr txBox="1"/>
          <p:nvPr/>
        </p:nvSpPr>
        <p:spPr>
          <a:xfrm>
            <a:off x="119400" y="1691525"/>
            <a:ext cx="3571200" cy="5541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2400"/>
              <a:buFont typeface="Arial"/>
              <a:buNone/>
            </a:pPr>
            <a:endParaRPr sz="2400" b="0" i="0" u="none" strike="noStrike" cap="none">
              <a:solidFill>
                <a:srgbClr val="980000"/>
              </a:solidFill>
              <a:latin typeface="Proxima Nova"/>
              <a:ea typeface="Proxima Nova"/>
              <a:cs typeface="Proxima Nova"/>
              <a:sym typeface="Proxima Nova"/>
            </a:endParaRPr>
          </a:p>
        </p:txBody>
      </p:sp>
      <p:pic>
        <p:nvPicPr>
          <p:cNvPr id="209" name="Google Shape;209;g2646951e7b1_0_421"/>
          <p:cNvPicPr preferRelativeResize="0"/>
          <p:nvPr/>
        </p:nvPicPr>
        <p:blipFill rotWithShape="1">
          <a:blip r:embed="rId3">
            <a:alphaModFix/>
          </a:blip>
          <a:srcRect/>
          <a:stretch/>
        </p:blipFill>
        <p:spPr>
          <a:xfrm>
            <a:off x="3862625" y="-1"/>
            <a:ext cx="8329375" cy="6401886"/>
          </a:xfrm>
          <a:prstGeom prst="rect">
            <a:avLst/>
          </a:prstGeom>
          <a:noFill/>
          <a:ln>
            <a:noFill/>
          </a:ln>
        </p:spPr>
      </p:pic>
      <p:sp>
        <p:nvSpPr>
          <p:cNvPr id="210" name="Google Shape;210;g2646951e7b1_0_421"/>
          <p:cNvSpPr txBox="1"/>
          <p:nvPr/>
        </p:nvSpPr>
        <p:spPr>
          <a:xfrm>
            <a:off x="405000" y="2590375"/>
            <a:ext cx="3000000" cy="255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A 1508 1970 × image showing (zoomed) actual ramp (bottom, left), step (top, right), and roof edge profiles. The profiles are from dark to light, in the areas enclosed by the small circles. The ramp and step profiles span 9 pixels and 2 pixels, respectively. The base of the roof edge is 3 pixels. (Original image courtesy of Dr. David R. Pickens, Vanderbilt University.)</a:t>
            </a:r>
            <a:endParaRPr/>
          </a:p>
        </p:txBody>
      </p:sp>
      <p:sp>
        <p:nvSpPr>
          <p:cNvPr id="211" name="Google Shape;211;g2646951e7b1_0_421"/>
          <p:cNvSpPr txBox="1"/>
          <p:nvPr/>
        </p:nvSpPr>
        <p:spPr>
          <a:xfrm>
            <a:off x="9192000" y="7620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4</a:t>
            </a:r>
            <a:r>
              <a:rPr lang="en-US" sz="800">
                <a:solidFill>
                  <a:srgbClr val="000000"/>
                </a:solidFill>
              </a:rPr>
              <a:t>:</a:t>
            </a:r>
            <a:r>
              <a:rPr lang="en-US" sz="800"/>
              <a:t> Edge and Line Detection</a:t>
            </a:r>
            <a:endParaRPr sz="80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AEE20-7C58-A51D-6C37-1F24C366E9DB}"/>
              </a:ext>
            </a:extLst>
          </p:cNvPr>
          <p:cNvSpPr>
            <a:spLocks noGrp="1"/>
          </p:cNvSpPr>
          <p:nvPr>
            <p:ph type="title"/>
          </p:nvPr>
        </p:nvSpPr>
        <p:spPr/>
        <p:txBody>
          <a:bodyPr/>
          <a:lstStyle/>
          <a:p>
            <a:r>
              <a:rPr lang="en-US" b="1" dirty="0"/>
              <a:t>Edge Detection Approach</a:t>
            </a:r>
          </a:p>
        </p:txBody>
      </p:sp>
      <p:sp>
        <p:nvSpPr>
          <p:cNvPr id="3" name="Slide Number Placeholder 2">
            <a:extLst>
              <a:ext uri="{FF2B5EF4-FFF2-40B4-BE49-F238E27FC236}">
                <a16:creationId xmlns:a16="http://schemas.microsoft.com/office/drawing/2014/main" id="{1CF62DBA-D619-22B9-6CBE-AD72F357C7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graphicFrame>
        <p:nvGraphicFramePr>
          <p:cNvPr id="5" name="Table 4">
            <a:extLst>
              <a:ext uri="{FF2B5EF4-FFF2-40B4-BE49-F238E27FC236}">
                <a16:creationId xmlns:a16="http://schemas.microsoft.com/office/drawing/2014/main" id="{E27C3E74-421E-2E11-6B3D-A3AA4649B2CF}"/>
              </a:ext>
            </a:extLst>
          </p:cNvPr>
          <p:cNvGraphicFramePr>
            <a:graphicFrameLocks noGrp="1"/>
          </p:cNvGraphicFramePr>
          <p:nvPr>
            <p:extLst>
              <p:ext uri="{D42A27DB-BD31-4B8C-83A1-F6EECF244321}">
                <p14:modId xmlns:p14="http://schemas.microsoft.com/office/powerpoint/2010/main" val="4065612521"/>
              </p:ext>
            </p:extLst>
          </p:nvPr>
        </p:nvGraphicFramePr>
        <p:xfrm>
          <a:off x="838200" y="2090507"/>
          <a:ext cx="10515600" cy="1219200"/>
        </p:xfrm>
        <a:graphic>
          <a:graphicData uri="http://schemas.openxmlformats.org/drawingml/2006/table">
            <a:tbl>
              <a:tblPr/>
              <a:tblGrid>
                <a:gridCol w="5257800">
                  <a:extLst>
                    <a:ext uri="{9D8B030D-6E8A-4147-A177-3AD203B41FA5}">
                      <a16:colId xmlns:a16="http://schemas.microsoft.com/office/drawing/2014/main" val="378582866"/>
                    </a:ext>
                  </a:extLst>
                </a:gridCol>
                <a:gridCol w="5257800">
                  <a:extLst>
                    <a:ext uri="{9D8B030D-6E8A-4147-A177-3AD203B41FA5}">
                      <a16:colId xmlns:a16="http://schemas.microsoft.com/office/drawing/2014/main" val="1561315532"/>
                    </a:ext>
                  </a:extLst>
                </a:gridCol>
              </a:tblGrid>
              <a:tr h="0">
                <a:tc>
                  <a:txBody>
                    <a:bodyPr/>
                    <a:lstStyle/>
                    <a:p>
                      <a:r>
                        <a:rPr lang="en-US" b="1"/>
                        <a:t>Category</a:t>
                      </a:r>
                    </a:p>
                  </a:txBody>
                  <a:tcPr anchor="ctr">
                    <a:lnL>
                      <a:noFill/>
                    </a:lnL>
                    <a:lnR>
                      <a:noFill/>
                    </a:lnR>
                    <a:lnT>
                      <a:noFill/>
                    </a:lnT>
                    <a:lnB>
                      <a:noFill/>
                    </a:lnB>
                    <a:noFill/>
                  </a:tcPr>
                </a:tc>
                <a:tc>
                  <a:txBody>
                    <a:bodyPr/>
                    <a:lstStyle/>
                    <a:p>
                      <a:r>
                        <a:rPr lang="en-US" b="1" dirty="0"/>
                        <a:t>Description</a:t>
                      </a:r>
                    </a:p>
                  </a:txBody>
                  <a:tcPr anchor="ctr">
                    <a:lnL>
                      <a:noFill/>
                    </a:lnL>
                    <a:lnR>
                      <a:noFill/>
                    </a:lnR>
                    <a:lnT>
                      <a:noFill/>
                    </a:lnT>
                    <a:lnB>
                      <a:noFill/>
                    </a:lnB>
                    <a:noFill/>
                  </a:tcPr>
                </a:tc>
                <a:extLst>
                  <a:ext uri="{0D108BD9-81ED-4DB2-BD59-A6C34878D82A}">
                    <a16:rowId xmlns:a16="http://schemas.microsoft.com/office/drawing/2014/main" val="2644379965"/>
                  </a:ext>
                </a:extLst>
              </a:tr>
              <a:tr h="0">
                <a:tc>
                  <a:txBody>
                    <a:bodyPr/>
                    <a:lstStyle/>
                    <a:p>
                      <a:r>
                        <a:rPr lang="en-US"/>
                        <a:t>Gradient-based</a:t>
                      </a:r>
                    </a:p>
                  </a:txBody>
                  <a:tcPr anchor="ctr">
                    <a:lnL>
                      <a:noFill/>
                    </a:lnL>
                    <a:lnR>
                      <a:noFill/>
                    </a:lnR>
                    <a:lnT>
                      <a:noFill/>
                    </a:lnT>
                    <a:lnB>
                      <a:noFill/>
                    </a:lnB>
                    <a:noFill/>
                  </a:tcPr>
                </a:tc>
                <a:tc>
                  <a:txBody>
                    <a:bodyPr/>
                    <a:lstStyle/>
                    <a:p>
                      <a:r>
                        <a:rPr lang="en-US"/>
                        <a:t>Detect edges by checking sharp intensity change</a:t>
                      </a:r>
                    </a:p>
                  </a:txBody>
                  <a:tcPr anchor="ctr">
                    <a:lnL>
                      <a:noFill/>
                    </a:lnL>
                    <a:lnR>
                      <a:noFill/>
                    </a:lnR>
                    <a:lnT>
                      <a:noFill/>
                    </a:lnT>
                    <a:lnB>
                      <a:noFill/>
                    </a:lnB>
                    <a:noFill/>
                  </a:tcPr>
                </a:tc>
                <a:extLst>
                  <a:ext uri="{0D108BD9-81ED-4DB2-BD59-A6C34878D82A}">
                    <a16:rowId xmlns:a16="http://schemas.microsoft.com/office/drawing/2014/main" val="411817800"/>
                  </a:ext>
                </a:extLst>
              </a:tr>
              <a:tr h="0">
                <a:tc>
                  <a:txBody>
                    <a:bodyPr/>
                    <a:lstStyle/>
                    <a:p>
                      <a:r>
                        <a:rPr lang="en-US" dirty="0"/>
                        <a:t>Laplacian-based</a:t>
                      </a:r>
                    </a:p>
                  </a:txBody>
                  <a:tcPr anchor="ctr">
                    <a:lnL>
                      <a:noFill/>
                    </a:lnL>
                    <a:lnR>
                      <a:noFill/>
                    </a:lnR>
                    <a:lnT>
                      <a:noFill/>
                    </a:lnT>
                    <a:lnB>
                      <a:noFill/>
                    </a:lnB>
                    <a:noFill/>
                  </a:tcPr>
                </a:tc>
                <a:tc>
                  <a:txBody>
                    <a:bodyPr/>
                    <a:lstStyle/>
                    <a:p>
                      <a:r>
                        <a:rPr lang="en-US"/>
                        <a:t>Uses second derivative for sharper detection</a:t>
                      </a:r>
                    </a:p>
                  </a:txBody>
                  <a:tcPr anchor="ctr">
                    <a:lnL>
                      <a:noFill/>
                    </a:lnL>
                    <a:lnR>
                      <a:noFill/>
                    </a:lnR>
                    <a:lnT>
                      <a:noFill/>
                    </a:lnT>
                    <a:lnB>
                      <a:noFill/>
                    </a:lnB>
                    <a:noFill/>
                  </a:tcPr>
                </a:tc>
                <a:extLst>
                  <a:ext uri="{0D108BD9-81ED-4DB2-BD59-A6C34878D82A}">
                    <a16:rowId xmlns:a16="http://schemas.microsoft.com/office/drawing/2014/main" val="2915655735"/>
                  </a:ext>
                </a:extLst>
              </a:tr>
              <a:tr h="0">
                <a:tc>
                  <a:txBody>
                    <a:bodyPr/>
                    <a:lstStyle/>
                    <a:p>
                      <a:r>
                        <a:rPr lang="en-US"/>
                        <a:t>Model-based</a:t>
                      </a:r>
                    </a:p>
                  </a:txBody>
                  <a:tcPr anchor="ctr">
                    <a:lnL>
                      <a:noFill/>
                    </a:lnL>
                    <a:lnR>
                      <a:noFill/>
                    </a:lnR>
                    <a:lnT>
                      <a:noFill/>
                    </a:lnT>
                    <a:lnB>
                      <a:noFill/>
                    </a:lnB>
                    <a:noFill/>
                  </a:tcPr>
                </a:tc>
                <a:tc>
                  <a:txBody>
                    <a:bodyPr/>
                    <a:lstStyle/>
                    <a:p>
                      <a:r>
                        <a:rPr lang="en-US" dirty="0"/>
                        <a:t>Fit lines or curves through edge data</a:t>
                      </a:r>
                    </a:p>
                  </a:txBody>
                  <a:tcPr anchor="ctr">
                    <a:lnL>
                      <a:noFill/>
                    </a:lnL>
                    <a:lnR>
                      <a:noFill/>
                    </a:lnR>
                    <a:lnT>
                      <a:noFill/>
                    </a:lnT>
                    <a:lnB>
                      <a:noFill/>
                    </a:lnB>
                    <a:noFill/>
                  </a:tcPr>
                </a:tc>
                <a:extLst>
                  <a:ext uri="{0D108BD9-81ED-4DB2-BD59-A6C34878D82A}">
                    <a16:rowId xmlns:a16="http://schemas.microsoft.com/office/drawing/2014/main" val="2453902349"/>
                  </a:ext>
                </a:extLst>
              </a:tr>
            </a:tbl>
          </a:graphicData>
        </a:graphic>
      </p:graphicFrame>
    </p:spTree>
    <p:extLst>
      <p:ext uri="{BB962C8B-B14F-4D97-AF65-F5344CB8AC3E}">
        <p14:creationId xmlns:p14="http://schemas.microsoft.com/office/powerpoint/2010/main" val="219247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36294-30C6-BDCE-5275-5B86BDFA2132}"/>
              </a:ext>
            </a:extLst>
          </p:cNvPr>
          <p:cNvSpPr>
            <a:spLocks noGrp="1"/>
          </p:cNvSpPr>
          <p:nvPr>
            <p:ph type="title"/>
          </p:nvPr>
        </p:nvSpPr>
        <p:spPr/>
        <p:txBody>
          <a:bodyPr/>
          <a:lstStyle/>
          <a:p>
            <a:r>
              <a:rPr lang="en-US" dirty="0"/>
              <a:t>What is Gradient in Image processing ?</a:t>
            </a:r>
          </a:p>
        </p:txBody>
      </p:sp>
      <p:sp>
        <p:nvSpPr>
          <p:cNvPr id="3" name="Slide Number Placeholder 2">
            <a:extLst>
              <a:ext uri="{FF2B5EF4-FFF2-40B4-BE49-F238E27FC236}">
                <a16:creationId xmlns:a16="http://schemas.microsoft.com/office/drawing/2014/main" id="{A9F85B28-C073-0B3B-57DC-02AFDF3BD2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
        <p:nvSpPr>
          <p:cNvPr id="4" name="Text Placeholder 3">
            <a:extLst>
              <a:ext uri="{FF2B5EF4-FFF2-40B4-BE49-F238E27FC236}">
                <a16:creationId xmlns:a16="http://schemas.microsoft.com/office/drawing/2014/main" id="{365764A1-CAA4-A770-0221-C22C8E4C384F}"/>
              </a:ext>
            </a:extLst>
          </p:cNvPr>
          <p:cNvSpPr>
            <a:spLocks noGrp="1"/>
          </p:cNvSpPr>
          <p:nvPr>
            <p:ph type="body" idx="1"/>
          </p:nvPr>
        </p:nvSpPr>
        <p:spPr/>
        <p:txBody>
          <a:bodyPr>
            <a:normAutofit/>
          </a:bodyPr>
          <a:lstStyle/>
          <a:p>
            <a:pPr marL="50800" indent="0">
              <a:buNone/>
            </a:pPr>
            <a:r>
              <a:rPr lang="en-US" dirty="0"/>
              <a:t>A gradient in an image tells us how much the intensity (brightness) is changing and in which direction it is changing.</a:t>
            </a:r>
          </a:p>
          <a:p>
            <a:pPr marL="50800" indent="0">
              <a:buNone/>
            </a:pPr>
            <a:r>
              <a:rPr lang="en-US" dirty="0"/>
              <a:t>If you think of an image as a landscape, the gradient shows how steep the hill is at any point and which way is uphill.</a:t>
            </a:r>
          </a:p>
          <a:p>
            <a:pPr marL="50800" indent="0">
              <a:buNone/>
            </a:pPr>
            <a:endParaRPr lang="en-US" dirty="0"/>
          </a:p>
          <a:p>
            <a:pPr marL="50800" indent="0">
              <a:buNone/>
            </a:pPr>
            <a:endParaRPr lang="en-US" dirty="0"/>
          </a:p>
          <a:p>
            <a:pPr marL="50800" indent="0">
              <a:buNone/>
            </a:pPr>
            <a:endParaRPr lang="en-US" dirty="0"/>
          </a:p>
          <a:p>
            <a:pPr marL="50800" indent="0">
              <a:buNone/>
            </a:pPr>
            <a:endParaRPr lang="en-US" dirty="0"/>
          </a:p>
        </p:txBody>
      </p:sp>
      <p:pic>
        <p:nvPicPr>
          <p:cNvPr id="9" name="Picture 8">
            <a:extLst>
              <a:ext uri="{FF2B5EF4-FFF2-40B4-BE49-F238E27FC236}">
                <a16:creationId xmlns:a16="http://schemas.microsoft.com/office/drawing/2014/main" id="{FB9B906B-7E8E-7DC9-57E0-693517BFBF79}"/>
              </a:ext>
            </a:extLst>
          </p:cNvPr>
          <p:cNvPicPr>
            <a:picLocks noChangeAspect="1"/>
          </p:cNvPicPr>
          <p:nvPr/>
        </p:nvPicPr>
        <p:blipFill>
          <a:blip r:embed="rId2"/>
          <a:stretch>
            <a:fillRect/>
          </a:stretch>
        </p:blipFill>
        <p:spPr>
          <a:xfrm>
            <a:off x="774929" y="3748561"/>
            <a:ext cx="5163271" cy="2953162"/>
          </a:xfrm>
          <a:prstGeom prst="rect">
            <a:avLst/>
          </a:prstGeom>
        </p:spPr>
      </p:pic>
    </p:spTree>
    <p:extLst>
      <p:ext uri="{BB962C8B-B14F-4D97-AF65-F5344CB8AC3E}">
        <p14:creationId xmlns:p14="http://schemas.microsoft.com/office/powerpoint/2010/main" val="671507844"/>
      </p:ext>
    </p:extLst>
  </p:cSld>
  <p:clrMapOvr>
    <a:masterClrMapping/>
  </p:clrMapOvr>
</p:sld>
</file>

<file path=ppt/theme/theme1.xml><?xml version="1.0" encoding="utf-8"?>
<a:theme xmlns:a="http://schemas.openxmlformats.org/drawingml/2006/main" name="Office Theme">
  <a:themeElements>
    <a:clrScheme name="Custom 149">
      <a:dk1>
        <a:srgbClr val="000000"/>
      </a:dk1>
      <a:lt1>
        <a:srgbClr val="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56</TotalTime>
  <Words>2256</Words>
  <Application>Microsoft Office PowerPoint</Application>
  <PresentationFormat>Widescreen</PresentationFormat>
  <Paragraphs>332</Paragraphs>
  <Slides>48</Slides>
  <Notes>40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Cambria</vt:lpstr>
      <vt:lpstr>Arial</vt:lpstr>
      <vt:lpstr>Open Sans</vt:lpstr>
      <vt:lpstr>Proxima Nova</vt:lpstr>
      <vt:lpstr>Calibri</vt:lpstr>
      <vt:lpstr>Office Theme</vt:lpstr>
      <vt:lpstr>Aakash Goel https://www.linkedin.com/in/goelaakash123/</vt:lpstr>
      <vt:lpstr> Topics</vt:lpstr>
      <vt:lpstr>What is and Edge ?</vt:lpstr>
      <vt:lpstr>Edge Detection</vt:lpstr>
      <vt:lpstr>Edge Profiles</vt:lpstr>
      <vt:lpstr>Edge Profiles</vt:lpstr>
      <vt:lpstr>Example</vt:lpstr>
      <vt:lpstr>Edge Detection Approach</vt:lpstr>
      <vt:lpstr>What is Gradient in Image processing ?</vt:lpstr>
      <vt:lpstr>Example (1D) - Gradient</vt:lpstr>
      <vt:lpstr>Example (2D) - Gradient</vt:lpstr>
      <vt:lpstr>Example (2D) - Gradient</vt:lpstr>
      <vt:lpstr>Using Sobel Operator (More Stable than Simple Difference)</vt:lpstr>
      <vt:lpstr>Edge Detection  Approach</vt:lpstr>
      <vt:lpstr>Edge Detection  Approach</vt:lpstr>
      <vt:lpstr>PowerPoint Presentation</vt:lpstr>
      <vt:lpstr>Gradient and it’s Computation</vt:lpstr>
      <vt:lpstr>Gradient and it’s Computation</vt:lpstr>
      <vt:lpstr>Gradient and it’s Computation</vt:lpstr>
      <vt:lpstr>Gradient and it’s Computation - Example</vt:lpstr>
      <vt:lpstr>Gradient and it’s Computation - Example</vt:lpstr>
      <vt:lpstr>Gradient and it’s Computation - Example</vt:lpstr>
      <vt:lpstr>Gradient and it’s Computation - Example</vt:lpstr>
      <vt:lpstr>Gradient and it’s Computation - Example</vt:lpstr>
      <vt:lpstr>Gradient and it’s Computation - Different Forms</vt:lpstr>
      <vt:lpstr>Gradient and it’s Computation - Different Forms</vt:lpstr>
      <vt:lpstr>Gradient and it’s Computation - Different Forms</vt:lpstr>
      <vt:lpstr>Gradient and it’s Computation - How to use? </vt:lpstr>
      <vt:lpstr>Gradient and it’s Computation - Example</vt:lpstr>
      <vt:lpstr>Gradient and it’s Computation - Example</vt:lpstr>
      <vt:lpstr>Gradient and it’s Computation - Kirsch compass kernels</vt:lpstr>
      <vt:lpstr>Canny Edge Detection</vt:lpstr>
      <vt:lpstr>Line Fitting</vt:lpstr>
      <vt:lpstr>Difficulty in Line Fitting</vt:lpstr>
      <vt:lpstr>Role of Voting in Line Fitting</vt:lpstr>
      <vt:lpstr>Hough Transform for Line Fitting</vt:lpstr>
      <vt:lpstr>Hough Transform for Line Fitting</vt:lpstr>
      <vt:lpstr>Hough Transform for Line Fitting</vt:lpstr>
      <vt:lpstr>Hough Transform for Line Fitting</vt:lpstr>
      <vt:lpstr>Hough Transform for Line Fitting</vt:lpstr>
      <vt:lpstr>Hough Transform for Line Fitting</vt:lpstr>
      <vt:lpstr>Hough Transform for Line Fitting</vt:lpstr>
      <vt:lpstr>Polar Representation of Lines</vt:lpstr>
      <vt:lpstr>Alternate formulation using Polar Representation of Lines</vt:lpstr>
      <vt:lpstr>Alternate formulation using Polar Representation of Lines</vt:lpstr>
      <vt:lpstr>Examples - Hough Transform</vt:lpstr>
      <vt:lpstr>PowerPoint Presentation</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Vimal S P</dc:creator>
  <cp:lastModifiedBy>Aakash Goel (MSTIC DS&amp;AI)</cp:lastModifiedBy>
  <cp:revision>6</cp:revision>
  <dcterms:created xsi:type="dcterms:W3CDTF">2023-01-18T09:26:06Z</dcterms:created>
  <dcterms:modified xsi:type="dcterms:W3CDTF">2025-05-24T07:09:37Z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